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726" r:id="rId2"/>
  </p:sldMasterIdLst>
  <p:notesMasterIdLst>
    <p:notesMasterId r:id="rId18"/>
  </p:notesMasterIdLst>
  <p:handoutMasterIdLst>
    <p:handoutMasterId r:id="rId19"/>
  </p:handoutMasterIdLst>
  <p:sldIdLst>
    <p:sldId id="648" r:id="rId3"/>
    <p:sldId id="742" r:id="rId4"/>
    <p:sldId id="743" r:id="rId5"/>
    <p:sldId id="744" r:id="rId6"/>
    <p:sldId id="784" r:id="rId7"/>
    <p:sldId id="747" r:id="rId8"/>
    <p:sldId id="748" r:id="rId9"/>
    <p:sldId id="749" r:id="rId10"/>
    <p:sldId id="781" r:id="rId11"/>
    <p:sldId id="782" r:id="rId12"/>
    <p:sldId id="792" r:id="rId13"/>
    <p:sldId id="793" r:id="rId14"/>
    <p:sldId id="777" r:id="rId15"/>
    <p:sldId id="796" r:id="rId16"/>
    <p:sldId id="318" r:id="rId17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0000FF"/>
    <a:srgbClr val="CC0000"/>
    <a:srgbClr val="3366FF"/>
    <a:srgbClr val="339933"/>
    <a:srgbClr val="008000"/>
    <a:srgbClr val="CCFF33"/>
    <a:srgbClr val="CCFF99"/>
    <a:srgbClr val="66CC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800" autoAdjust="0"/>
    <p:restoredTop sz="78250" autoAdjust="0"/>
  </p:normalViewPr>
  <p:slideViewPr>
    <p:cSldViewPr snapToGrid="0">
      <p:cViewPr varScale="1">
        <p:scale>
          <a:sx n="89" d="100"/>
          <a:sy n="89" d="100"/>
        </p:scale>
        <p:origin x="2406" y="108"/>
      </p:cViewPr>
      <p:guideLst>
        <p:guide orient="horz" pos="2160"/>
        <p:guide pos="286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93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108\UntersuchungenU$\Projekte\UZ-RICHTLINIEN\Uz301_Schulen_&amp;_PH_(UZSP)\FEEDBACK_Evaluation_2018-2005\!_2022-21_Evaluation_Uz301\AUSWERTUNG-ROHDATEN_Wirkungen_Uz301-Schulen_2021-11(2022-07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AT" sz="1600" baseline="0" dirty="0">
                <a:latin typeface="Arial" panose="020B0604020202020204" pitchFamily="34" charset="0"/>
              </a:rPr>
              <a:t>Wirkungen des Österreichischen Umweltzeichens in Schulen / PH - 2022</a:t>
            </a:r>
          </a:p>
        </c:rich>
      </c:tx>
      <c:layout>
        <c:manualLayout>
          <c:xMode val="edge"/>
          <c:yMode val="edge"/>
          <c:x val="0.1022949988910381"/>
          <c:y val="2.5528375998363752E-2"/>
        </c:manualLayout>
      </c:layout>
      <c:overlay val="0"/>
      <c:spPr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0721728079104765"/>
          <c:y val="0.11919610989065238"/>
          <c:w val="0.6177030710429724"/>
          <c:h val="0.8113606277385805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'GRAFIK-Daten 2022'!$B$1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layout>
                <c:manualLayout>
                  <c:x val="5.134788189987162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63-4230-B927-22DB277390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50" kern="0" spc="200" normalizeH="0" baseline="0">
                    <a:solidFill>
                      <a:schemeClr val="bg1"/>
                    </a:solidFill>
                    <a:latin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'GRAFIK-Daten 2022'!$A$2:$A$16</c:f>
              <c:strCache>
                <c:ptCount val="15"/>
                <c:pt idx="0">
                  <c:v>mehr Fahrgemeinschaften ** 40 %</c:v>
                </c:pt>
                <c:pt idx="1">
                  <c:v>Einsparung an Wasser 54 %</c:v>
                </c:pt>
                <c:pt idx="2">
                  <c:v>bessere Zusammenarbeit m. d. Schulerhalter 59 %</c:v>
                </c:pt>
                <c:pt idx="3">
                  <c:v>Senkung des Energieverbrauchs 61 %</c:v>
                </c:pt>
                <c:pt idx="4">
                  <c:v>ein besseres Klima an der Schule 65 %</c:v>
                </c:pt>
                <c:pt idx="5">
                  <c:v>Einsparung an Restmüll 65 %</c:v>
                </c:pt>
                <c:pt idx="6">
                  <c:v>mehr "aktive Bewegung" (zu Fuß, Rad) 68 %</c:v>
                </c:pt>
                <c:pt idx="7">
                  <c:v>mehr Qualität im Unterricht 70 %</c:v>
                </c:pt>
                <c:pt idx="8">
                  <c:v>mehr "bewegter Unterricht" 72 %</c:v>
                </c:pt>
                <c:pt idx="9">
                  <c:v>Einsparung an Papier 76 %</c:v>
                </c:pt>
                <c:pt idx="10">
                  <c:v>mehr Teamarbeit 82 %</c:v>
                </c:pt>
                <c:pt idx="11">
                  <c:v>Veränderung der Verpflegung 82 %</c:v>
                </c:pt>
                <c:pt idx="12">
                  <c:v>mehr regionale / biologische Lebensmittel 84 %</c:v>
                </c:pt>
                <c:pt idx="13">
                  <c:v>mehr Projektarbeit 91 %</c:v>
                </c:pt>
                <c:pt idx="14">
                  <c:v>mehr Bewusstsein für BNE * 96 %</c:v>
                </c:pt>
              </c:strCache>
            </c:strRef>
          </c:cat>
          <c:val>
            <c:numRef>
              <c:f>'GRAFIK-Daten 2022'!$B$2:$B$16</c:f>
              <c:numCache>
                <c:formatCode>0.0%</c:formatCode>
                <c:ptCount val="15"/>
                <c:pt idx="0">
                  <c:v>5.2631578947368418E-2</c:v>
                </c:pt>
                <c:pt idx="1">
                  <c:v>9.2105263157894732E-2</c:v>
                </c:pt>
                <c:pt idx="2">
                  <c:v>0.14473684210526316</c:v>
                </c:pt>
                <c:pt idx="3">
                  <c:v>0.11842105263157894</c:v>
                </c:pt>
                <c:pt idx="4">
                  <c:v>0.13157894736842105</c:v>
                </c:pt>
                <c:pt idx="5">
                  <c:v>0.22368421052631579</c:v>
                </c:pt>
                <c:pt idx="6">
                  <c:v>0.23684210526315788</c:v>
                </c:pt>
                <c:pt idx="7">
                  <c:v>0.14473684210526316</c:v>
                </c:pt>
                <c:pt idx="8">
                  <c:v>0.21052631578947367</c:v>
                </c:pt>
                <c:pt idx="9">
                  <c:v>0.22368421052631579</c:v>
                </c:pt>
                <c:pt idx="10">
                  <c:v>0.13157894736842105</c:v>
                </c:pt>
                <c:pt idx="11">
                  <c:v>0.31578947368421051</c:v>
                </c:pt>
                <c:pt idx="12">
                  <c:v>0.34210526315789475</c:v>
                </c:pt>
                <c:pt idx="13">
                  <c:v>0.32894736842105265</c:v>
                </c:pt>
                <c:pt idx="14">
                  <c:v>0.57894736842105265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63-4230-B927-22DB277390F4}"/>
            </c:ext>
          </c:extLst>
        </c:ser>
        <c:ser>
          <c:idx val="1"/>
          <c:order val="1"/>
          <c:tx>
            <c:strRef>
              <c:f>'GRAFIK-Daten 2022'!$C$1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50" spc="100" baseline="0">
                    <a:latin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'GRAFIK-Daten 2022'!$A$2:$A$16</c:f>
              <c:strCache>
                <c:ptCount val="15"/>
                <c:pt idx="0">
                  <c:v>mehr Fahrgemeinschaften ** 40 %</c:v>
                </c:pt>
                <c:pt idx="1">
                  <c:v>Einsparung an Wasser 54 %</c:v>
                </c:pt>
                <c:pt idx="2">
                  <c:v>bessere Zusammenarbeit m. d. Schulerhalter 59 %</c:v>
                </c:pt>
                <c:pt idx="3">
                  <c:v>Senkung des Energieverbrauchs 61 %</c:v>
                </c:pt>
                <c:pt idx="4">
                  <c:v>ein besseres Klima an der Schule 65 %</c:v>
                </c:pt>
                <c:pt idx="5">
                  <c:v>Einsparung an Restmüll 65 %</c:v>
                </c:pt>
                <c:pt idx="6">
                  <c:v>mehr "aktive Bewegung" (zu Fuß, Rad) 68 %</c:v>
                </c:pt>
                <c:pt idx="7">
                  <c:v>mehr Qualität im Unterricht 70 %</c:v>
                </c:pt>
                <c:pt idx="8">
                  <c:v>mehr "bewegter Unterricht" 72 %</c:v>
                </c:pt>
                <c:pt idx="9">
                  <c:v>Einsparung an Papier 76 %</c:v>
                </c:pt>
                <c:pt idx="10">
                  <c:v>mehr Teamarbeit 82 %</c:v>
                </c:pt>
                <c:pt idx="11">
                  <c:v>Veränderung der Verpflegung 82 %</c:v>
                </c:pt>
                <c:pt idx="12">
                  <c:v>mehr regionale / biologische Lebensmittel 84 %</c:v>
                </c:pt>
                <c:pt idx="13">
                  <c:v>mehr Projektarbeit 91 %</c:v>
                </c:pt>
                <c:pt idx="14">
                  <c:v>mehr Bewusstsein für BNE * 96 %</c:v>
                </c:pt>
              </c:strCache>
            </c:strRef>
          </c:cat>
          <c:val>
            <c:numRef>
              <c:f>'GRAFIK-Daten 2022'!$C$2:$C$16</c:f>
              <c:numCache>
                <c:formatCode>0.0%</c:formatCode>
                <c:ptCount val="15"/>
                <c:pt idx="0">
                  <c:v>0.10526315789473684</c:v>
                </c:pt>
                <c:pt idx="1">
                  <c:v>0.26315789473684209</c:v>
                </c:pt>
                <c:pt idx="2">
                  <c:v>0.19736842105263158</c:v>
                </c:pt>
                <c:pt idx="3">
                  <c:v>0.25</c:v>
                </c:pt>
                <c:pt idx="4">
                  <c:v>0.27631578947368424</c:v>
                </c:pt>
                <c:pt idx="5">
                  <c:v>0.23684210526315788</c:v>
                </c:pt>
                <c:pt idx="6">
                  <c:v>0.21052631578947367</c:v>
                </c:pt>
                <c:pt idx="7">
                  <c:v>0.27631578947368424</c:v>
                </c:pt>
                <c:pt idx="8">
                  <c:v>0.23684210526315788</c:v>
                </c:pt>
                <c:pt idx="9">
                  <c:v>0.30263157894736842</c:v>
                </c:pt>
                <c:pt idx="10">
                  <c:v>0.47368421052631576</c:v>
                </c:pt>
                <c:pt idx="11">
                  <c:v>0.28947368421052633</c:v>
                </c:pt>
                <c:pt idx="12">
                  <c:v>0.28947368421052633</c:v>
                </c:pt>
                <c:pt idx="13">
                  <c:v>0.35526315789473684</c:v>
                </c:pt>
                <c:pt idx="14">
                  <c:v>0.32894736842105265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63-4230-B927-22DB277390F4}"/>
            </c:ext>
          </c:extLst>
        </c:ser>
        <c:ser>
          <c:idx val="2"/>
          <c:order val="2"/>
          <c:tx>
            <c:strRef>
              <c:f>'GRAFIK-Daten 2022'!$D$1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99FF6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50" baseline="0">
                    <a:latin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'GRAFIK-Daten 2022'!$A$2:$A$16</c:f>
              <c:strCache>
                <c:ptCount val="15"/>
                <c:pt idx="0">
                  <c:v>mehr Fahrgemeinschaften ** 40 %</c:v>
                </c:pt>
                <c:pt idx="1">
                  <c:v>Einsparung an Wasser 54 %</c:v>
                </c:pt>
                <c:pt idx="2">
                  <c:v>bessere Zusammenarbeit m. d. Schulerhalter 59 %</c:v>
                </c:pt>
                <c:pt idx="3">
                  <c:v>Senkung des Energieverbrauchs 61 %</c:v>
                </c:pt>
                <c:pt idx="4">
                  <c:v>ein besseres Klima an der Schule 65 %</c:v>
                </c:pt>
                <c:pt idx="5">
                  <c:v>Einsparung an Restmüll 65 %</c:v>
                </c:pt>
                <c:pt idx="6">
                  <c:v>mehr "aktive Bewegung" (zu Fuß, Rad) 68 %</c:v>
                </c:pt>
                <c:pt idx="7">
                  <c:v>mehr Qualität im Unterricht 70 %</c:v>
                </c:pt>
                <c:pt idx="8">
                  <c:v>mehr "bewegter Unterricht" 72 %</c:v>
                </c:pt>
                <c:pt idx="9">
                  <c:v>Einsparung an Papier 76 %</c:v>
                </c:pt>
                <c:pt idx="10">
                  <c:v>mehr Teamarbeit 82 %</c:v>
                </c:pt>
                <c:pt idx="11">
                  <c:v>Veränderung der Verpflegung 82 %</c:v>
                </c:pt>
                <c:pt idx="12">
                  <c:v>mehr regionale / biologische Lebensmittel 84 %</c:v>
                </c:pt>
                <c:pt idx="13">
                  <c:v>mehr Projektarbeit 91 %</c:v>
                </c:pt>
                <c:pt idx="14">
                  <c:v>mehr Bewusstsein für BNE * 96 %</c:v>
                </c:pt>
              </c:strCache>
            </c:strRef>
          </c:cat>
          <c:val>
            <c:numRef>
              <c:f>'GRAFIK-Daten 2022'!$D$2:$D$16</c:f>
              <c:numCache>
                <c:formatCode>0.0%</c:formatCode>
                <c:ptCount val="15"/>
                <c:pt idx="0">
                  <c:v>0.23684210526315788</c:v>
                </c:pt>
                <c:pt idx="1">
                  <c:v>0.18421052631578946</c:v>
                </c:pt>
                <c:pt idx="2">
                  <c:v>0.25</c:v>
                </c:pt>
                <c:pt idx="3">
                  <c:v>0.23684210526315788</c:v>
                </c:pt>
                <c:pt idx="4">
                  <c:v>0.23684210526315788</c:v>
                </c:pt>
                <c:pt idx="5">
                  <c:v>0.18421052631578946</c:v>
                </c:pt>
                <c:pt idx="6">
                  <c:v>0.23684210526315788</c:v>
                </c:pt>
                <c:pt idx="7">
                  <c:v>0.27631578947368424</c:v>
                </c:pt>
                <c:pt idx="8">
                  <c:v>0.27631578947368424</c:v>
                </c:pt>
                <c:pt idx="9">
                  <c:v>0.23684210526315788</c:v>
                </c:pt>
                <c:pt idx="10">
                  <c:v>0.21052631578947367</c:v>
                </c:pt>
                <c:pt idx="11">
                  <c:v>0.21052631578947367</c:v>
                </c:pt>
                <c:pt idx="12">
                  <c:v>0.21052631578947367</c:v>
                </c:pt>
                <c:pt idx="13">
                  <c:v>0.22368421052631579</c:v>
                </c:pt>
                <c:pt idx="14">
                  <c:v>5.2631578947368418E-2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63-4230-B927-22DB277390F4}"/>
            </c:ext>
          </c:extLst>
        </c:ser>
        <c:ser>
          <c:idx val="3"/>
          <c:order val="3"/>
          <c:tx>
            <c:strRef>
              <c:f>'GRAFIK-Daten 2022'!$E$1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50" baseline="0">
                    <a:latin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'GRAFIK-Daten 2022'!$A$2:$A$16</c:f>
              <c:strCache>
                <c:ptCount val="15"/>
                <c:pt idx="0">
                  <c:v>mehr Fahrgemeinschaften ** 40 %</c:v>
                </c:pt>
                <c:pt idx="1">
                  <c:v>Einsparung an Wasser 54 %</c:v>
                </c:pt>
                <c:pt idx="2">
                  <c:v>bessere Zusammenarbeit m. d. Schulerhalter 59 %</c:v>
                </c:pt>
                <c:pt idx="3">
                  <c:v>Senkung des Energieverbrauchs 61 %</c:v>
                </c:pt>
                <c:pt idx="4">
                  <c:v>ein besseres Klima an der Schule 65 %</c:v>
                </c:pt>
                <c:pt idx="5">
                  <c:v>Einsparung an Restmüll 65 %</c:v>
                </c:pt>
                <c:pt idx="6">
                  <c:v>mehr "aktive Bewegung" (zu Fuß, Rad) 68 %</c:v>
                </c:pt>
                <c:pt idx="7">
                  <c:v>mehr Qualität im Unterricht 70 %</c:v>
                </c:pt>
                <c:pt idx="8">
                  <c:v>mehr "bewegter Unterricht" 72 %</c:v>
                </c:pt>
                <c:pt idx="9">
                  <c:v>Einsparung an Papier 76 %</c:v>
                </c:pt>
                <c:pt idx="10">
                  <c:v>mehr Teamarbeit 82 %</c:v>
                </c:pt>
                <c:pt idx="11">
                  <c:v>Veränderung der Verpflegung 82 %</c:v>
                </c:pt>
                <c:pt idx="12">
                  <c:v>mehr regionale / biologische Lebensmittel 84 %</c:v>
                </c:pt>
                <c:pt idx="13">
                  <c:v>mehr Projektarbeit 91 %</c:v>
                </c:pt>
                <c:pt idx="14">
                  <c:v>mehr Bewusstsein für BNE * 96 %</c:v>
                </c:pt>
              </c:strCache>
            </c:strRef>
          </c:cat>
          <c:val>
            <c:numRef>
              <c:f>'GRAFIK-Daten 2022'!$E$2:$E$16</c:f>
              <c:numCache>
                <c:formatCode>0.0%</c:formatCode>
                <c:ptCount val="15"/>
                <c:pt idx="0">
                  <c:v>0.19736842105263158</c:v>
                </c:pt>
                <c:pt idx="1">
                  <c:v>0.11842105263157894</c:v>
                </c:pt>
                <c:pt idx="2">
                  <c:v>0.13157894736842105</c:v>
                </c:pt>
                <c:pt idx="3">
                  <c:v>6.5789473684210523E-2</c:v>
                </c:pt>
                <c:pt idx="4">
                  <c:v>9.2105263157894732E-2</c:v>
                </c:pt>
                <c:pt idx="5">
                  <c:v>0.10526315789473684</c:v>
                </c:pt>
                <c:pt idx="6">
                  <c:v>0.15789473684210525</c:v>
                </c:pt>
                <c:pt idx="7">
                  <c:v>9.2105263157894732E-2</c:v>
                </c:pt>
                <c:pt idx="8">
                  <c:v>0.11842105263157894</c:v>
                </c:pt>
                <c:pt idx="9">
                  <c:v>5.2631578947368418E-2</c:v>
                </c:pt>
                <c:pt idx="10">
                  <c:v>5.2631578947368418E-2</c:v>
                </c:pt>
                <c:pt idx="11">
                  <c:v>6.5789473684210523E-2</c:v>
                </c:pt>
                <c:pt idx="12">
                  <c:v>5.2631578947368418E-2</c:v>
                </c:pt>
                <c:pt idx="13">
                  <c:v>9.2105263157894732E-2</c:v>
                </c:pt>
                <c:pt idx="14">
                  <c:v>2.6315789473684209E-2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63-4230-B927-22DB277390F4}"/>
            </c:ext>
          </c:extLst>
        </c:ser>
        <c:ser>
          <c:idx val="4"/>
          <c:order val="4"/>
          <c:tx>
            <c:strRef>
              <c:f>'GRAFIK-Daten 2022'!$F$1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CC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50" baseline="0">
                    <a:latin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'GRAFIK-Daten 2022'!$A$2:$A$16</c:f>
              <c:strCache>
                <c:ptCount val="15"/>
                <c:pt idx="0">
                  <c:v>mehr Fahrgemeinschaften ** 40 %</c:v>
                </c:pt>
                <c:pt idx="1">
                  <c:v>Einsparung an Wasser 54 %</c:v>
                </c:pt>
                <c:pt idx="2">
                  <c:v>bessere Zusammenarbeit m. d. Schulerhalter 59 %</c:v>
                </c:pt>
                <c:pt idx="3">
                  <c:v>Senkung des Energieverbrauchs 61 %</c:v>
                </c:pt>
                <c:pt idx="4">
                  <c:v>ein besseres Klima an der Schule 65 %</c:v>
                </c:pt>
                <c:pt idx="5">
                  <c:v>Einsparung an Restmüll 65 %</c:v>
                </c:pt>
                <c:pt idx="6">
                  <c:v>mehr "aktive Bewegung" (zu Fuß, Rad) 68 %</c:v>
                </c:pt>
                <c:pt idx="7">
                  <c:v>mehr Qualität im Unterricht 70 %</c:v>
                </c:pt>
                <c:pt idx="8">
                  <c:v>mehr "bewegter Unterricht" 72 %</c:v>
                </c:pt>
                <c:pt idx="9">
                  <c:v>Einsparung an Papier 76 %</c:v>
                </c:pt>
                <c:pt idx="10">
                  <c:v>mehr Teamarbeit 82 %</c:v>
                </c:pt>
                <c:pt idx="11">
                  <c:v>Veränderung der Verpflegung 82 %</c:v>
                </c:pt>
                <c:pt idx="12">
                  <c:v>mehr regionale / biologische Lebensmittel 84 %</c:v>
                </c:pt>
                <c:pt idx="13">
                  <c:v>mehr Projektarbeit 91 %</c:v>
                </c:pt>
                <c:pt idx="14">
                  <c:v>mehr Bewusstsein für BNE * 96 %</c:v>
                </c:pt>
              </c:strCache>
            </c:strRef>
          </c:cat>
          <c:val>
            <c:numRef>
              <c:f>'GRAFIK-Daten 2022'!$F$2:$F$16</c:f>
              <c:numCache>
                <c:formatCode>0.0%</c:formatCode>
                <c:ptCount val="15"/>
                <c:pt idx="0">
                  <c:v>7.8947368421052627E-2</c:v>
                </c:pt>
                <c:pt idx="1">
                  <c:v>2.6315789473684209E-2</c:v>
                </c:pt>
                <c:pt idx="2">
                  <c:v>3.9473684210526314E-2</c:v>
                </c:pt>
                <c:pt idx="3">
                  <c:v>2.6315789473684209E-2</c:v>
                </c:pt>
                <c:pt idx="4">
                  <c:v>3.9473684210526314E-2</c:v>
                </c:pt>
                <c:pt idx="5">
                  <c:v>2.6315789473684209E-2</c:v>
                </c:pt>
                <c:pt idx="6">
                  <c:v>5.2631578947368418E-2</c:v>
                </c:pt>
                <c:pt idx="7">
                  <c:v>6.5789473684210523E-2</c:v>
                </c:pt>
                <c:pt idx="8">
                  <c:v>3.9473684210526314E-2</c:v>
                </c:pt>
                <c:pt idx="9">
                  <c:v>3.9473684210526314E-2</c:v>
                </c:pt>
                <c:pt idx="10">
                  <c:v>9.2105263157894732E-2</c:v>
                </c:pt>
                <c:pt idx="11">
                  <c:v>2.6315789473684209E-2</c:v>
                </c:pt>
                <c:pt idx="12">
                  <c:v>1.3157894736842105E-2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63-4230-B927-22DB277390F4}"/>
            </c:ext>
          </c:extLst>
        </c:ser>
        <c:ser>
          <c:idx val="5"/>
          <c:order val="5"/>
          <c:tx>
            <c:strRef>
              <c:f>'GRAFIK-Daten 2022'!$G$1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50" baseline="0">
                    <a:latin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'GRAFIK-Daten 2022'!$A$2:$A$16</c:f>
              <c:strCache>
                <c:ptCount val="15"/>
                <c:pt idx="0">
                  <c:v>mehr Fahrgemeinschaften ** 40 %</c:v>
                </c:pt>
                <c:pt idx="1">
                  <c:v>Einsparung an Wasser 54 %</c:v>
                </c:pt>
                <c:pt idx="2">
                  <c:v>bessere Zusammenarbeit m. d. Schulerhalter 59 %</c:v>
                </c:pt>
                <c:pt idx="3">
                  <c:v>Senkung des Energieverbrauchs 61 %</c:v>
                </c:pt>
                <c:pt idx="4">
                  <c:v>ein besseres Klima an der Schule 65 %</c:v>
                </c:pt>
                <c:pt idx="5">
                  <c:v>Einsparung an Restmüll 65 %</c:v>
                </c:pt>
                <c:pt idx="6">
                  <c:v>mehr "aktive Bewegung" (zu Fuß, Rad) 68 %</c:v>
                </c:pt>
                <c:pt idx="7">
                  <c:v>mehr Qualität im Unterricht 70 %</c:v>
                </c:pt>
                <c:pt idx="8">
                  <c:v>mehr "bewegter Unterricht" 72 %</c:v>
                </c:pt>
                <c:pt idx="9">
                  <c:v>Einsparung an Papier 76 %</c:v>
                </c:pt>
                <c:pt idx="10">
                  <c:v>mehr Teamarbeit 82 %</c:v>
                </c:pt>
                <c:pt idx="11">
                  <c:v>Veränderung der Verpflegung 82 %</c:v>
                </c:pt>
                <c:pt idx="12">
                  <c:v>mehr regionale / biologische Lebensmittel 84 %</c:v>
                </c:pt>
                <c:pt idx="13">
                  <c:v>mehr Projektarbeit 91 %</c:v>
                </c:pt>
                <c:pt idx="14">
                  <c:v>mehr Bewusstsein für BNE * 96 %</c:v>
                </c:pt>
              </c:strCache>
            </c:strRef>
          </c:cat>
          <c:val>
            <c:numRef>
              <c:f>'GRAFIK-Daten 2022'!$G$2:$G$16</c:f>
              <c:numCache>
                <c:formatCode>0.0%</c:formatCode>
                <c:ptCount val="15"/>
                <c:pt idx="0">
                  <c:v>7.8947368421052627E-2</c:v>
                </c:pt>
                <c:pt idx="1">
                  <c:v>6.5789473684210523E-2</c:v>
                </c:pt>
                <c:pt idx="2">
                  <c:v>7.8947368421052627E-2</c:v>
                </c:pt>
                <c:pt idx="3">
                  <c:v>6.5789473684210523E-2</c:v>
                </c:pt>
                <c:pt idx="4">
                  <c:v>3.9473684210526314E-2</c:v>
                </c:pt>
                <c:pt idx="5">
                  <c:v>6.5789473684210523E-2</c:v>
                </c:pt>
                <c:pt idx="6">
                  <c:v>2.6315789473684209E-2</c:v>
                </c:pt>
                <c:pt idx="7">
                  <c:v>2.6315789473684209E-2</c:v>
                </c:pt>
                <c:pt idx="8">
                  <c:v>6.5789473684210523E-2</c:v>
                </c:pt>
                <c:pt idx="9">
                  <c:v>2.6315789473684209E-2</c:v>
                </c:pt>
                <c:pt idx="10">
                  <c:v>1.3157894736842105E-2</c:v>
                </c:pt>
                <c:pt idx="11">
                  <c:v>5.2631578947368418E-2</c:v>
                </c:pt>
                <c:pt idx="12">
                  <c:v>3.9473684210526314E-2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63-4230-B927-22DB277390F4}"/>
            </c:ext>
          </c:extLst>
        </c:ser>
        <c:ser>
          <c:idx val="6"/>
          <c:order val="6"/>
          <c:tx>
            <c:strRef>
              <c:f>'GRAFIK-Daten 2022'!$H$1</c:f>
              <c:strCache>
                <c:ptCount val="1"/>
                <c:pt idx="0">
                  <c:v>weiß nicht</c:v>
                </c:pt>
              </c:strCache>
            </c:strRef>
          </c:tx>
          <c:spPr>
            <a:solidFill>
              <a:srgbClr val="FFFFFF"/>
            </a:solidFill>
            <a:ln w="3175">
              <a:solidFill>
                <a:schemeClr val="bg1">
                  <a:lumMod val="50000"/>
                </a:schemeClr>
              </a:solidFill>
              <a:prstDash val="solid"/>
            </a:ln>
          </c:spPr>
          <c:invertIfNegative val="0"/>
          <c:dLbls>
            <c:dLbl>
              <c:idx val="6"/>
              <c:layout>
                <c:manualLayout>
                  <c:x val="2.56762949066014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463-4230-B927-22DB277390F4}"/>
                </c:ext>
              </c:extLst>
            </c:dLbl>
            <c:dLbl>
              <c:idx val="8"/>
              <c:layout>
                <c:manualLayout>
                  <c:x val="2.5676294906601467E-3"/>
                  <c:y val="4.559262586478388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463-4230-B927-22DB277390F4}"/>
                </c:ext>
              </c:extLst>
            </c:dLbl>
            <c:spPr>
              <a:ln w="1270">
                <a:noFill/>
              </a:ln>
            </c:spPr>
            <c:txPr>
              <a:bodyPr/>
              <a:lstStyle/>
              <a:p>
                <a:pPr>
                  <a:defRPr sz="750" baseline="0">
                    <a:latin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'GRAFIK-Daten 2022'!$A$2:$A$16</c:f>
              <c:strCache>
                <c:ptCount val="15"/>
                <c:pt idx="0">
                  <c:v>mehr Fahrgemeinschaften ** 40 %</c:v>
                </c:pt>
                <c:pt idx="1">
                  <c:v>Einsparung an Wasser 54 %</c:v>
                </c:pt>
                <c:pt idx="2">
                  <c:v>bessere Zusammenarbeit m. d. Schulerhalter 59 %</c:v>
                </c:pt>
                <c:pt idx="3">
                  <c:v>Senkung des Energieverbrauchs 61 %</c:v>
                </c:pt>
                <c:pt idx="4">
                  <c:v>ein besseres Klima an der Schule 65 %</c:v>
                </c:pt>
                <c:pt idx="5">
                  <c:v>Einsparung an Restmüll 65 %</c:v>
                </c:pt>
                <c:pt idx="6">
                  <c:v>mehr "aktive Bewegung" (zu Fuß, Rad) 68 %</c:v>
                </c:pt>
                <c:pt idx="7">
                  <c:v>mehr Qualität im Unterricht 70 %</c:v>
                </c:pt>
                <c:pt idx="8">
                  <c:v>mehr "bewegter Unterricht" 72 %</c:v>
                </c:pt>
                <c:pt idx="9">
                  <c:v>Einsparung an Papier 76 %</c:v>
                </c:pt>
                <c:pt idx="10">
                  <c:v>mehr Teamarbeit 82 %</c:v>
                </c:pt>
                <c:pt idx="11">
                  <c:v>Veränderung der Verpflegung 82 %</c:v>
                </c:pt>
                <c:pt idx="12">
                  <c:v>mehr regionale / biologische Lebensmittel 84 %</c:v>
                </c:pt>
                <c:pt idx="13">
                  <c:v>mehr Projektarbeit 91 %</c:v>
                </c:pt>
                <c:pt idx="14">
                  <c:v>mehr Bewusstsein für BNE * 96 %</c:v>
                </c:pt>
              </c:strCache>
            </c:strRef>
          </c:cat>
          <c:val>
            <c:numRef>
              <c:f>'GRAFIK-Daten 2022'!$H$2:$H$16</c:f>
              <c:numCache>
                <c:formatCode>0.0%</c:formatCode>
                <c:ptCount val="15"/>
                <c:pt idx="0">
                  <c:v>0.25</c:v>
                </c:pt>
                <c:pt idx="1">
                  <c:v>0.25</c:v>
                </c:pt>
                <c:pt idx="2">
                  <c:v>0.15789473684210525</c:v>
                </c:pt>
                <c:pt idx="3">
                  <c:v>0.23684210526315788</c:v>
                </c:pt>
                <c:pt idx="4">
                  <c:v>0.18421052631578946</c:v>
                </c:pt>
                <c:pt idx="5">
                  <c:v>0.15789473684210525</c:v>
                </c:pt>
                <c:pt idx="6">
                  <c:v>7.8947368421052627E-2</c:v>
                </c:pt>
                <c:pt idx="7">
                  <c:v>0.11842105263157894</c:v>
                </c:pt>
                <c:pt idx="8">
                  <c:v>5.2631578947368418E-2</c:v>
                </c:pt>
                <c:pt idx="9">
                  <c:v>0.11842105263157894</c:v>
                </c:pt>
                <c:pt idx="10">
                  <c:v>2.6315789473684209E-2</c:v>
                </c:pt>
                <c:pt idx="11">
                  <c:v>3.9473684210526314E-2</c:v>
                </c:pt>
                <c:pt idx="12">
                  <c:v>5.2631578947368418E-2</c:v>
                </c:pt>
                <c:pt idx="13">
                  <c:v>0</c:v>
                </c:pt>
                <c:pt idx="14">
                  <c:v>1.3157894736842105E-2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463-4230-B927-22DB277390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1"/>
        <c:overlap val="100"/>
        <c:axId val="314864824"/>
        <c:axId val="314865216"/>
      </c:barChart>
      <c:catAx>
        <c:axId val="3148648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aseline="0">
                <a:latin typeface="Arial" panose="020B0604020202020204" pitchFamily="34" charset="0"/>
              </a:defRPr>
            </a:pPr>
            <a:endParaRPr lang="de-DE"/>
          </a:p>
        </c:txPr>
        <c:crossAx val="314865216"/>
        <c:crosses val="autoZero"/>
        <c:auto val="1"/>
        <c:lblAlgn val="ctr"/>
        <c:lblOffset val="100"/>
        <c:noMultiLvlLbl val="0"/>
      </c:catAx>
      <c:valAx>
        <c:axId val="31486521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14864824"/>
        <c:crosses val="autoZero"/>
        <c:crossBetween val="between"/>
      </c:valAx>
    </c:plotArea>
    <c:legend>
      <c:legendPos val="r"/>
      <c:legendEntry>
        <c:idx val="6"/>
        <c:txPr>
          <a:bodyPr/>
          <a:lstStyle/>
          <a:p>
            <a:pPr>
              <a:defRPr sz="1000" baseline="0">
                <a:latin typeface="Arial" panose="020B0604020202020204" pitchFamily="34" charset="0"/>
              </a:defRPr>
            </a:pPr>
            <a:endParaRPr lang="de-DE"/>
          </a:p>
        </c:txPr>
      </c:legendEntry>
      <c:layout>
        <c:manualLayout>
          <c:xMode val="edge"/>
          <c:yMode val="edge"/>
          <c:x val="0.93318681651800262"/>
          <c:y val="0.17721741123315926"/>
          <c:w val="5.0290734832351927E-2"/>
          <c:h val="0.55746220713236538"/>
        </c:manualLayout>
      </c:layout>
      <c:overlay val="0"/>
      <c:txPr>
        <a:bodyPr/>
        <a:lstStyle/>
        <a:p>
          <a:pPr>
            <a:defRPr sz="1200" baseline="0">
              <a:latin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8" tIns="46334" rIns="92668" bIns="46334" numCol="1" anchor="t" anchorCtr="0" compatLnSpc="1">
            <a:prstTxWarp prst="textNoShape">
              <a:avLst/>
            </a:prstTxWarp>
          </a:bodyPr>
          <a:lstStyle>
            <a:lvl1pPr defTabSz="926809">
              <a:defRPr sz="12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8" tIns="46334" rIns="92668" bIns="46334" numCol="1" anchor="t" anchorCtr="0" compatLnSpc="1">
            <a:prstTxWarp prst="textNoShape">
              <a:avLst/>
            </a:prstTxWarp>
          </a:bodyPr>
          <a:lstStyle>
            <a:lvl1pPr algn="r" defTabSz="926809">
              <a:defRPr sz="12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3134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8" tIns="46334" rIns="92668" bIns="46334" numCol="1" anchor="b" anchorCtr="0" compatLnSpc="1">
            <a:prstTxWarp prst="textNoShape">
              <a:avLst/>
            </a:prstTxWarp>
          </a:bodyPr>
          <a:lstStyle>
            <a:lvl1pPr defTabSz="926809">
              <a:defRPr sz="12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134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8" tIns="46334" rIns="92668" bIns="46334" numCol="1" anchor="b" anchorCtr="0" compatLnSpc="1">
            <a:prstTxWarp prst="textNoShape">
              <a:avLst/>
            </a:prstTxWarp>
          </a:bodyPr>
          <a:lstStyle>
            <a:lvl1pPr algn="r" defTabSz="926809">
              <a:defRPr sz="1200" b="0"/>
            </a:lvl1pPr>
          </a:lstStyle>
          <a:p>
            <a:pPr>
              <a:defRPr/>
            </a:pPr>
            <a:fld id="{B0D6AB8F-3493-430F-8A23-655193A2DB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4892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178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8" tIns="46334" rIns="92668" bIns="46334" numCol="1" anchor="t" anchorCtr="0" compatLnSpc="1">
            <a:prstTxWarp prst="textNoShape">
              <a:avLst/>
            </a:prstTxWarp>
          </a:bodyPr>
          <a:lstStyle>
            <a:lvl1pPr defTabSz="926809">
              <a:defRPr sz="12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4" y="0"/>
            <a:ext cx="29178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8" tIns="46334" rIns="92668" bIns="46334" numCol="1" anchor="t" anchorCtr="0" compatLnSpc="1">
            <a:prstTxWarp prst="textNoShape">
              <a:avLst/>
            </a:prstTxWarp>
          </a:bodyPr>
          <a:lstStyle>
            <a:lvl1pPr algn="r" defTabSz="926809">
              <a:defRPr sz="12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74700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730750"/>
            <a:ext cx="4992687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8" tIns="46334" rIns="92668" bIns="463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61500"/>
            <a:ext cx="29178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8" tIns="46334" rIns="92668" bIns="46334" numCol="1" anchor="b" anchorCtr="0" compatLnSpc="1">
            <a:prstTxWarp prst="textNoShape">
              <a:avLst/>
            </a:prstTxWarp>
          </a:bodyPr>
          <a:lstStyle>
            <a:lvl1pPr defTabSz="926809">
              <a:defRPr sz="12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4" y="9461500"/>
            <a:ext cx="29178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8" tIns="46334" rIns="92668" bIns="46334" numCol="1" anchor="b" anchorCtr="0" compatLnSpc="1">
            <a:prstTxWarp prst="textNoShape">
              <a:avLst/>
            </a:prstTxWarp>
          </a:bodyPr>
          <a:lstStyle>
            <a:lvl1pPr algn="r" defTabSz="926809">
              <a:defRPr sz="1200" b="0"/>
            </a:lvl1pPr>
          </a:lstStyle>
          <a:p>
            <a:pPr>
              <a:defRPr/>
            </a:pPr>
            <a:fld id="{F4144C40-7ACB-4042-A8D4-B7694518C93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929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weltzeichen.at/schulen/umsetzun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0AD6AD5-9D1E-45BB-BE5D-65ED72D27B93}" type="slidenum">
              <a:rPr lang="de-DE" altLang="de-DE" sz="1200" b="0" smtClean="0"/>
              <a:pPr/>
              <a:t>1</a:t>
            </a:fld>
            <a:endParaRPr lang="de-DE" altLang="de-DE" sz="1200" b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7"/>
            <a:ext cx="5060950" cy="4467225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de-AT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Der Umweltzeichen-Vortrag ist für min  120 min konzipiert und kann gegebenenfalls gekürzt werden bzw. gibt es auch kürzere Versionen. </a:t>
            </a:r>
          </a:p>
          <a:p>
            <a:pPr>
              <a:buFontTx/>
              <a:buNone/>
            </a:pPr>
            <a:r>
              <a:rPr lang="de-AT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Damit soll das UZ 301 (Umweltzeichen für Schulen und PH) an Bildungseinrichtungen bzw. den interessierten Kreisen vorgestellt werden.</a:t>
            </a:r>
          </a:p>
        </p:txBody>
      </p:sp>
    </p:spTree>
    <p:extLst>
      <p:ext uri="{BB962C8B-B14F-4D97-AF65-F5344CB8AC3E}">
        <p14:creationId xmlns:p14="http://schemas.microsoft.com/office/powerpoint/2010/main" val="2134177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005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874" indent="-285721" defTabSz="927005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883" indent="-228576" defTabSz="927005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036" indent="-228576" defTabSz="927005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189" indent="-228576" defTabSz="927005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343" indent="-228576" defTabSz="92700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496" indent="-228576" defTabSz="92700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649" indent="-228576" defTabSz="92700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802" indent="-228576" defTabSz="92700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C287D3C-FD3D-40B0-8E0A-B49D70EA9926}" type="slidenum">
              <a:rPr lang="de-DE" altLang="de-DE" sz="1200" b="0"/>
              <a:pPr/>
              <a:t>10</a:t>
            </a:fld>
            <a:endParaRPr lang="de-DE" altLang="de-DE" sz="1200" b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74700"/>
            <a:ext cx="4964112" cy="37226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In den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Umsetzungstipps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sortierbare XLS-Liste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) nehmen Sie ggf. bestimmte Checklisten oder Informationen, die für Sie wichtig sind bzw. wo Sie weitere Informationen wünschen.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Die Checklisten können, müssen aber nicht verwendet werden: Ausnahme z.B. Maßnahmenplan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(wenn Umsetzung Kriterium M01 nicht durch SQA /QIBB etc. abgedeckt ist). 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Prüfsoftware muss </a:t>
            </a:r>
            <a:r>
              <a:rPr lang="de-AT" altLang="de-DE" b="0" dirty="0">
                <a:latin typeface="Arial" panose="020B0604020202020204" pitchFamily="34" charset="0"/>
                <a:cs typeface="Arial" panose="020B0604020202020204" pitchFamily="34" charset="0"/>
              </a:rPr>
              <a:t>spätestens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 für die Prüfungsanmeldung </a:t>
            </a:r>
            <a:r>
              <a:rPr lang="de-AT" altLang="de-DE" b="0" dirty="0">
                <a:latin typeface="Arial" panose="020B0604020202020204" pitchFamily="34" charset="0"/>
                <a:cs typeface="Arial" panose="020B0604020202020204" pitchFamily="34" charset="0"/>
              </a:rPr>
              <a:t>(besser so frühzeitig wie möglich),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für allen </a:t>
            </a:r>
            <a:r>
              <a:rPr lang="de-AT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Kriterienbereiche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, die Sie bearbeiten , ausgefüllt werden.</a:t>
            </a:r>
          </a:p>
          <a:p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Sinnvoll ist es, die </a:t>
            </a:r>
            <a:r>
              <a:rPr lang="de-AT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xls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-Datei als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Checkliste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bereits zur Erhebung, wie weit Sie Kriterien bereits erfüllen bzw. umgesetzt haben, zu verwenden.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Trotzdem auch in die Richtlinie oder in die „Tipps“ reinschauen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beim Bearbeiten </a:t>
            </a:r>
          </a:p>
          <a:p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Kurzfassung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und ebenso dieser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PPT-Vortrag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eignen sich sehr gut für die interne und externe Kommunikation, wofür das Umweltzeichen steht, was zu tun ist ... 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AT" altLang="de-DE" b="1" baseline="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PPT-Vorträge kann man für eigene Zwecke adaptieren </a:t>
            </a:r>
            <a:r>
              <a:rPr lang="de-AT" altLang="de-DE" b="0" baseline="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(z.B. Folien weglassen von 24 bzw. 18 Folien), </a:t>
            </a:r>
            <a:r>
              <a:rPr lang="de-AT" altLang="de-DE" b="1" baseline="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VKI soll als Quelle genannt werden 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541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8CAB0BF-C375-4F71-9E8B-9D09945B6E35}" type="slidenum">
              <a:rPr lang="de-DE" altLang="de-DE" sz="1200" b="0" smtClean="0"/>
              <a:pPr/>
              <a:t>11</a:t>
            </a:fld>
            <a:endParaRPr lang="de-DE" altLang="de-DE" sz="1200" b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 b="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19702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8B7354C-D5EA-4216-A40C-26DA8E343207}" type="slidenum">
              <a:rPr lang="de-DE" altLang="de-DE" sz="1200" b="0" smtClean="0"/>
              <a:pPr/>
              <a:t>12</a:t>
            </a:fld>
            <a:endParaRPr lang="de-DE" altLang="de-DE" sz="1200" b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74700"/>
            <a:ext cx="4964112" cy="37226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30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Nur für SCHULEN</a:t>
            </a:r>
            <a:r>
              <a:rPr kumimoji="0" lang="de-AT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, die sich NOCH  NIE in der ASW angemeldet haben </a:t>
            </a:r>
            <a:r>
              <a:rPr kumimoji="0" lang="de-AT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kumimoji="0" lang="de-AT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kumimoji="0" lang="de-AT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ERSTREGISTRIERUNG</a:t>
            </a:r>
            <a:r>
              <a:rPr kumimoji="0" lang="de-AT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kumimoji="0" lang="de-AT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über die Umsetzungsseite zu UZ 301:</a:t>
            </a:r>
            <a:br>
              <a:rPr kumimoji="0" lang="de-AT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</a:br>
            <a:r>
              <a:rPr kumimoji="0" lang="de-AT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www.umweltzeichen.at/schulen/umsetzung </a:t>
            </a:r>
          </a:p>
          <a:p>
            <a:endParaRPr lang="de-DE" altLang="de-DE" b="1" dirty="0">
              <a:latin typeface="Arial" charset="0"/>
              <a:cs typeface="Times New Roman" pitchFamily="18" charset="0"/>
            </a:endParaRPr>
          </a:p>
          <a:p>
            <a:endParaRPr lang="de-DE" altLang="de-DE" b="0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149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C0274E-479B-45CF-B868-9A014933CDAB}" type="slidenum">
              <a:rPr lang="de-DE" altLang="de-DE" sz="1200" b="0" smtClean="0"/>
              <a:pPr/>
              <a:t>13</a:t>
            </a:fld>
            <a:endParaRPr lang="de-DE" altLang="de-DE" sz="1200" b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74700"/>
            <a:ext cx="4964112" cy="37226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Aft>
                <a:spcPts val="0"/>
              </a:spcAft>
            </a:pPr>
            <a:r>
              <a:rPr lang="de-AT" altLang="de-DE" sz="1400" b="0" dirty="0">
                <a:latin typeface="Arial" panose="020B0604020202020204" pitchFamily="34" charset="0"/>
                <a:cs typeface="Arial" panose="020B0604020202020204" pitchFamily="34" charset="0"/>
              </a:rPr>
              <a:t>Wert zu „Zusammenarbeit mit Schulerhalter“:  59 %</a:t>
            </a:r>
          </a:p>
          <a:p>
            <a:pPr>
              <a:spcAft>
                <a:spcPts val="0"/>
              </a:spcAft>
            </a:pPr>
            <a:endParaRPr lang="de-AT" alt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AT" alt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* BNE </a:t>
            </a:r>
            <a:r>
              <a:rPr lang="de-AT" altLang="de-DE" sz="1400" b="0" dirty="0">
                <a:latin typeface="Arial" panose="020B0604020202020204" pitchFamily="34" charset="0"/>
                <a:cs typeface="Arial" panose="020B0604020202020204" pitchFamily="34" charset="0"/>
              </a:rPr>
              <a:t>= Bildung für eine nachhaltige Entwicklung	</a:t>
            </a:r>
          </a:p>
          <a:p>
            <a:pPr>
              <a:spcAft>
                <a:spcPts val="0"/>
              </a:spcAft>
            </a:pPr>
            <a:r>
              <a:rPr lang="de-AT" alt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** Anmerkung zu Fahrgemeinschaften</a:t>
            </a:r>
            <a:r>
              <a:rPr lang="de-AT" altLang="de-DE" sz="1400" b="0" dirty="0">
                <a:latin typeface="Arial" panose="020B0604020202020204" pitchFamily="34" charset="0"/>
                <a:cs typeface="Arial" panose="020B0604020202020204" pitchFamily="34" charset="0"/>
              </a:rPr>
              <a:t>: hier fließen auch Werte von Städtischen Schule ein, wo das weniger relevant ist.</a:t>
            </a:r>
          </a:p>
          <a:p>
            <a:pPr>
              <a:spcAft>
                <a:spcPts val="0"/>
              </a:spcAft>
            </a:pPr>
            <a:endParaRPr lang="de-AT" altLang="de-DE" sz="1600" b="0" dirty="0"/>
          </a:p>
        </p:txBody>
      </p:sp>
    </p:spTree>
    <p:extLst>
      <p:ext uri="{BB962C8B-B14F-4D97-AF65-F5344CB8AC3E}">
        <p14:creationId xmlns:p14="http://schemas.microsoft.com/office/powerpoint/2010/main" val="2069341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799" indent="-285691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67" indent="-228553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73" indent="-228553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79" indent="-228553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85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192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299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406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9EA0F01-BCD0-428B-B191-0C44C0E83784}" type="slidenum">
              <a:rPr lang="de-DE" altLang="de-DE" sz="1200" b="0"/>
              <a:pPr/>
              <a:t>14</a:t>
            </a:fld>
            <a:endParaRPr lang="de-DE" altLang="de-DE" sz="1200" b="0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Haben Sie später </a:t>
            </a:r>
            <a:r>
              <a:rPr lang="de-AT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einaml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Fragen zum Umweltzeichen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? -  wenden Sie sich einfach an eine auf der auf der Folie angeführte Mitarbeiterin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bzw. an einen auf der auf der Folie angeführten Mitarbeiter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Umweltzeichen-Teams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2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227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721" indent="-285663" defTabSz="925227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649" indent="-228530" defTabSz="925227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706" indent="-228530" defTabSz="925227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766" indent="-228530" defTabSz="925227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3826" indent="-228530" defTabSz="925227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0885" indent="-228530" defTabSz="925227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7943" indent="-228530" defTabSz="925227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002" indent="-228530" defTabSz="925227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0B1F98A-CE57-4C2B-996C-11C455AE77DE}" type="slidenum">
              <a:rPr lang="de-DE" altLang="de-DE" sz="1200" b="0"/>
              <a:pPr/>
              <a:t>15</a:t>
            </a:fld>
            <a:endParaRPr lang="de-DE" altLang="de-DE" sz="1200" b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76288"/>
            <a:ext cx="4960938" cy="37211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44" y="4732338"/>
            <a:ext cx="4992687" cy="4418012"/>
          </a:xfrm>
          <a:noFill/>
        </p:spPr>
        <p:txBody>
          <a:bodyPr/>
          <a:lstStyle/>
          <a:p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Beteiligen Sie sich am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Netzwerk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der ökologischen Beschaffung, sie finden die ausgezeichneten Produkte und Dienstleistungen unter … www.umweltzeichen.at </a:t>
            </a:r>
          </a:p>
          <a:p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Haben Sie</a:t>
            </a:r>
            <a:r>
              <a:rPr lang="de-DE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kurze Verständnisfragen </a:t>
            </a:r>
            <a:r>
              <a:rPr lang="de-DE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zum bisherigen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b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altLang="de-DE" dirty="0"/>
          </a:p>
        </p:txBody>
      </p:sp>
    </p:spTree>
    <p:extLst>
      <p:ext uri="{BB962C8B-B14F-4D97-AF65-F5344CB8AC3E}">
        <p14:creationId xmlns:p14="http://schemas.microsoft.com/office/powerpoint/2010/main" val="2428657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21483B-4806-48C3-ACD5-BC93CBECF239}" type="slidenum">
              <a:rPr lang="de-DE" altLang="de-DE" sz="1200" b="0" smtClean="0"/>
              <a:pPr/>
              <a:t>2</a:t>
            </a:fld>
            <a:endParaRPr lang="de-DE" altLang="de-DE" sz="1200" b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Das Umweltzeichen bietet eine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breite Palette an Produkten &amp; Dienstleistungen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, die damit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auf einem Blick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als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umweltgerecht, gesundheitsverträglich und qualitativ hochwertig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erkennbar sind. Damit soll die Nachhaltigkeit von </a:t>
            </a:r>
            <a:r>
              <a:rPr lang="de-DE" altLang="de-DE" sz="1200" b="0" dirty="0">
                <a:latin typeface="Arial" panose="020B0604020202020204" pitchFamily="34" charset="0"/>
                <a:cs typeface="Arial" panose="020B0604020202020204" pitchFamily="34" charset="0"/>
              </a:rPr>
              <a:t>privaten &amp; öffentlichen Konsum</a:t>
            </a:r>
            <a:r>
              <a:rPr lang="de-DE" altLang="de-DE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und von Dienstleistungen gesteigert werden. </a:t>
            </a:r>
            <a:br>
              <a:rPr lang="de-DE" altLang="de-DE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altLang="de-DE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Gerade für den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Bildungsbereich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gibt es wichtige Produktgruppen, die mit dem Österreichischen Umweltzeichen zertifiziert sind,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u.a.: 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Büro- und Schulartikel, Papiere und Druckerzeugnisse, Reinigungsmittel, Produkte für den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Innenausbau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sowie Produkte und Dienstleistungen für eine zukunftssichere Energieversorgung. 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Auch Beherbergungs- Gastronomie und Catering-Betriebe oder Museen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mit dem Umweltzeichen können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Partner für Schulen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oder </a:t>
            </a:r>
            <a:r>
              <a:rPr lang="de-AT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PH´s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sein. </a:t>
            </a:r>
          </a:p>
          <a:p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Bildungsministerium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unterstützt das ÖUZ f. Schulen (teilweise Übernahme der Auditkosten,  ggf. Dienstfreistellungen bei Umwelteichenworkshops)</a:t>
            </a:r>
          </a:p>
        </p:txBody>
      </p:sp>
    </p:spTree>
    <p:extLst>
      <p:ext uri="{BB962C8B-B14F-4D97-AF65-F5344CB8AC3E}">
        <p14:creationId xmlns:p14="http://schemas.microsoft.com/office/powerpoint/2010/main" val="2581163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32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798" indent="-285692" defTabSz="92532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66" indent="-228552" defTabSz="92532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72" indent="-228552" defTabSz="92532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78" indent="-228552" defTabSz="92532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85" indent="-228552" defTabSz="92532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192" indent="-228552" defTabSz="92532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298" indent="-228552" defTabSz="92532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404" indent="-228552" defTabSz="92532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38B00FE-6983-46EA-9AD7-948B875D27D7}" type="slidenum">
              <a:rPr lang="de-DE" altLang="de-DE" sz="1200" b="0"/>
              <a:pPr/>
              <a:t>3</a:t>
            </a:fld>
            <a:endParaRPr lang="de-DE" altLang="de-DE" sz="1200" b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Wichtiger als die klassischen Ziele einer</a:t>
            </a:r>
            <a:r>
              <a:rPr lang="de-AT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 NH-Entwicklung sind heute die SDGs. Die SDGs sind quasi die Klammer für Umwelt- und Klimaschutz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AT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Gesundheit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AT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inkl. </a:t>
            </a:r>
            <a:r>
              <a:rPr lang="de-AT" altLang="de-DE" b="0" baseline="0" dirty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de-AT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 sozialen Aspekte!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) sowie – mit dem Weltaktionsprogramm – für  </a:t>
            </a:r>
            <a:r>
              <a:rPr lang="de-AT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Bildungsqualität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– dazu kommen </a:t>
            </a:r>
            <a:r>
              <a:rPr lang="de-AT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kulturelle Dim. der NH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AT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Partizipation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(Schüler/innen) und </a:t>
            </a:r>
            <a:r>
              <a:rPr lang="de-AT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Kooperation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(z.B. mit Gemeinde, Umfeld &amp; Schulpartner) [</a:t>
            </a:r>
            <a:r>
              <a:rPr lang="de-AT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Wirtsch. &lt;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Besonders wichtig sind dabei auch die Schritte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vom „Wissen zum Handeln“ </a:t>
            </a:r>
            <a:r>
              <a:rPr lang="de-AT" altLang="de-DE" b="0" dirty="0">
                <a:latin typeface="Arial" panose="020B0604020202020204" pitchFamily="34" charset="0"/>
                <a:cs typeface="Arial" panose="020B0604020202020204" pitchFamily="34" charset="0"/>
              </a:rPr>
              <a:t>(im Sinne der BNE mit Herz,</a:t>
            </a:r>
            <a:r>
              <a:rPr lang="de-AT" altLang="de-DE" b="0" baseline="0" dirty="0">
                <a:latin typeface="Arial" panose="020B0604020202020204" pitchFamily="34" charset="0"/>
                <a:cs typeface="Arial" panose="020B0604020202020204" pitchFamily="34" charset="0"/>
              </a:rPr>
              <a:t> Hand und Hirn) </a:t>
            </a:r>
            <a:r>
              <a:rPr lang="de-AT" altLang="de-DE" b="0" dirty="0">
                <a:latin typeface="Arial" panose="020B0604020202020204" pitchFamily="34" charset="0"/>
                <a:cs typeface="Arial" panose="020B0604020202020204" pitchFamily="34" charset="0"/>
              </a:rPr>
              <a:t>sowie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eine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mess- und sichtbare Umweltverbesserung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, um aufzuzeigen, dass die Inhalte einer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Bildung für nachhaltige Entwicklung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(BNE)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auch in der Praxis funktionieren. Das ÖUZ ist als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langfristiger Entwicklungsprozess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angelegt und nicht als „Eintagsfliege“: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altLang="de-D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UZ 301 richtet sich an alle Schulpartner im weitesten Sinne, Partizipation, Kooperation und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Bildungsqualität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werden dabei großgeschrieben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intern: PädagogInnen, MitarbeiterInnen, SchülerInnen, extern Eltern und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indirekt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auch der Schulerhalter, BBG (Bundesbeschaffungsgesellschaft – auch für Gemeinden ist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der günstige Einkauf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möglich) und BIG (Bundesimmobiliengesellschaft), daher ist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auch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UZ-Team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(BMK, BMBWF, VKI und Forum Umweltbildung, Berater/PrüferInnen) im Rahmen der Möglichkeiten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gefordert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. z.B.: anfangs gab es von der BBG kein Recyclingpapier xxx</a:t>
            </a:r>
          </a:p>
        </p:txBody>
      </p:sp>
    </p:spTree>
    <p:extLst>
      <p:ext uri="{BB962C8B-B14F-4D97-AF65-F5344CB8AC3E}">
        <p14:creationId xmlns:p14="http://schemas.microsoft.com/office/powerpoint/2010/main" val="1194204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597B06B-7E06-4121-BCF8-9521BD63FF36}" type="slidenum">
              <a:rPr lang="de-DE" altLang="de-DE" sz="1200" b="0" smtClean="0"/>
              <a:pPr/>
              <a:t>4</a:t>
            </a:fld>
            <a:endParaRPr lang="de-DE" altLang="de-DE" sz="1200" b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74700"/>
            <a:ext cx="4962525" cy="37226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Vorab</a:t>
            </a: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Das Umweltzeichen ist ein </a:t>
            </a:r>
            <a:r>
              <a:rPr kumimoji="0" lang="de-AT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ganzheitliches</a:t>
            </a: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AT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Schulprogramm</a:t>
            </a: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und </a:t>
            </a:r>
            <a:r>
              <a:rPr kumimoji="0" lang="de-AT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systematischer Entwicklungsprozess </a:t>
            </a: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für eine Bildung für eine nachhaltige Entwicklung.</a:t>
            </a:r>
            <a:b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AT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 ist also keine Eintagsfliege</a:t>
            </a: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de-AT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Systematisch bedeutet auch</a:t>
            </a: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dass auch Bereiche angeschaut werden, die man nicht ausgewählt hätte bzw. wo noch Raum für Verbesserungen ist.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Das ÖUZ unterstützt dabei die Umsetzung der 17 Nachhaltigkeitsziele der UN.</a:t>
            </a:r>
          </a:p>
          <a:p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altLang="de-DE" b="1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991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418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874" indent="-285721" defTabSz="925418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883" indent="-228576" defTabSz="925418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036" indent="-228576" defTabSz="925418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189" indent="-228576" defTabSz="925418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343" indent="-228576" defTabSz="92541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496" indent="-228576" defTabSz="92541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649" indent="-228576" defTabSz="92541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802" indent="-228576" defTabSz="92541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C7735FF-492E-4346-9F94-CBCD9E95FA00}" type="slidenum">
              <a:rPr lang="de-DE" altLang="de-DE" sz="1200" b="0"/>
              <a:pPr/>
              <a:t>5</a:t>
            </a:fld>
            <a:endParaRPr lang="de-DE" altLang="de-DE" sz="1200" b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AT" altLang="de-DE" b="0" dirty="0"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 BERATUNG </a:t>
            </a:r>
            <a:r>
              <a:rPr lang="de-AT" altLang="de-DE" b="0" dirty="0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nicht verpflichtend, aber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empfehlenswert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b="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b="0" dirty="0">
                <a:latin typeface="Arial" panose="020B0604020202020204" pitchFamily="34" charset="0"/>
                <a:cs typeface="Arial" panose="020B0604020202020204" pitchFamily="34" charset="0"/>
              </a:rPr>
              <a:t>ein/e Berater/in ist oft auch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„ein PROPHET von außen </a:t>
            </a:r>
            <a:r>
              <a:rPr lang="de-AT" altLang="de-DE" b="0" dirty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 kann Schule bereits in</a:t>
            </a:r>
            <a:r>
              <a:rPr lang="de-AT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 der Startphase sehr unterstützen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“;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UZ 301 an Schule vorstellen, z.B. auch </a:t>
            </a:r>
            <a:r>
              <a:rPr lang="de-AT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-Vorträge im Internet.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Gehen Sie das Umweltzeichen-Programm langsam aber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systematisch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und kontinuierlich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an. 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„goldene“ Download-Button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enthält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als ZIP-file alle allg. Dokumente &amp; Checklisten / Hilfsdokumente für </a:t>
            </a:r>
            <a:r>
              <a:rPr lang="de-AT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alle 10 UZ-Bereiche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. [ unter: </a:t>
            </a:r>
            <a:r>
              <a:rPr lang="de-DE" altLang="de-DE" sz="1200" b="1" dirty="0">
                <a:solidFill>
                  <a:schemeClr val="tx1"/>
                </a:solidFill>
                <a:latin typeface="Arial" charset="0"/>
                <a:cs typeface="Times New Roman" pitchFamily="18" charset="0"/>
                <a:hlinkClick r:id="rId3"/>
              </a:rPr>
              <a:t>www.umweltzeichen.at/schulen/umsetzung</a:t>
            </a:r>
            <a:r>
              <a:rPr lang="de-DE" altLang="de-DE" sz="12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Ein guter Projektstart ist wichtig.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Ohne Unterstützung durch die Leitung geht gar nichts, </a:t>
            </a:r>
            <a:r>
              <a:rPr lang="de-AT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EinzelkämpferInnen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stehen oft auf verlorenen Posten. Es müssen nicht alle mitarbeiten, ein kleines aber effektives Team (das mit der Zeit wächst oder auch fluktuiert) und die Akzeptanz der Anderen genügt.</a:t>
            </a:r>
          </a:p>
          <a:p>
            <a:pPr>
              <a:spcBef>
                <a:spcPts val="0"/>
              </a:spcBef>
            </a:pP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Werden Sie sich über Ziele, Erwartungen, Aufwand und Nutzen klar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. Klären Sie die Ressourcen, Beratungs- und Fördermöglichkeiten.</a:t>
            </a:r>
          </a:p>
          <a:p>
            <a:pPr>
              <a:spcBef>
                <a:spcPts val="0"/>
              </a:spcBef>
            </a:pPr>
            <a:r>
              <a:rPr lang="de-AT" alt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Schauen sie einmal ruhig an, wie viel sie schon geleistet haben und dokumentieren Sie das mit dem Prüfprotokoll systematisch </a:t>
            </a: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(siehe später).</a:t>
            </a:r>
          </a:p>
          <a:p>
            <a:pPr>
              <a:spcBef>
                <a:spcPts val="0"/>
              </a:spcBef>
            </a:pP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Letztendlich muss die Entscheidung für die Umsetzung des Umweltzeichens die gesamte Schulpartnerschaft tragen.</a:t>
            </a:r>
          </a:p>
          <a:p>
            <a:pPr>
              <a:spcBef>
                <a:spcPts val="0"/>
              </a:spcBef>
            </a:pP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Fluktuation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beachten, daher möglichst viele Personen für das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Umweltteam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gewinnen (eine Mindestgröße des UZ-Teams ist durch Kriterium M02 vorgeschrieben);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Dann geht´s </a:t>
            </a:r>
            <a:r>
              <a:rPr lang="de-AT" alt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an´s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 umsetzen! </a:t>
            </a:r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472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799" indent="-285691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67" indent="-228553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73" indent="-228553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79" indent="-228553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85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192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299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406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B5096E5-DA45-46C4-85C3-AE4EC07ADA54}" type="slidenum">
              <a:rPr lang="de-DE" altLang="de-DE" sz="1200" b="0"/>
              <a:pPr/>
              <a:t>6</a:t>
            </a:fld>
            <a:endParaRPr lang="de-DE" altLang="de-DE" sz="1200" b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Hier ist ein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Überblick über die </a:t>
            </a:r>
            <a:r>
              <a:rPr lang="de-AT" alt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Kriterienstruktur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, das Umweltzeichensystem ist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doppelt flexibel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, so dass man die Umsetzung der Kriterien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schrittweise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angehen kann.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AT" alt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Muss-Kriterien sind bei der Erstprüfung für 7 der 10 Bereiche umzusetzen</a:t>
            </a: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AT" alt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Stufenmodell</a:t>
            </a: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), bei den </a:t>
            </a:r>
            <a:r>
              <a:rPr lang="de-AT" alt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Soll-Kriterien ist nur ein Teil der Punkte</a:t>
            </a: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zu erreichen.</a:t>
            </a:r>
            <a:b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Auch mit Eigeninitiativen und – ab den Folgeprüfungen - Bonuspunkten kann man die Mindestpunkteanzahl erreichen.</a:t>
            </a:r>
            <a:b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Das ÖUZ ist kompatibel mit … und vereint quasi viele Schulprogramme in einem! </a:t>
            </a:r>
          </a:p>
          <a:p>
            <a:b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alt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Durch </a:t>
            </a:r>
            <a:r>
              <a:rPr lang="de-AT" alt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Eigeninitiativen</a:t>
            </a: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(Zusatzinitiativen) können pro Audit bis zu 10 weitere Punkte erreicht werden. Dafür gibt es </a:t>
            </a:r>
            <a:r>
              <a:rPr lang="de-AT" alt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Beispiele in den Umsetzungstipps </a:t>
            </a: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oder die Schule setzt zusätzlich innovative Aktivitäten im Sinne des Umweltzeichens um.  Die Anerkennung der Zusatzpunkte obliegt - ebenso wie die Anerkennung der Erfüllung der Muss-Kriterien sowie die Erreichung der Soll-Punkte – einer Umweltzeichen-Prüferin bzw. einem Umweltzeichen-Prüfer. Für jede </a:t>
            </a:r>
            <a:r>
              <a:rPr lang="de-AT" alt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Folgeprüfung</a:t>
            </a: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können außerdem bis zu 6 Bonuspunkte erreicht werden</a:t>
            </a:r>
            <a:endParaRPr lang="de-AT" alt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155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799" indent="-285691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67" indent="-228553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73" indent="-228553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79" indent="-228553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85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192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299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406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B5096E5-DA45-46C4-85C3-AE4EC07ADA54}" type="slidenum">
              <a:rPr lang="de-DE" altLang="de-DE" sz="1200" b="0"/>
              <a:pPr/>
              <a:t>7</a:t>
            </a:fld>
            <a:endParaRPr lang="de-DE" altLang="de-DE" sz="1200" b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de-AT" alt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Kleinstschulen</a:t>
            </a: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(mit max. 50 Schülerinnen oder max. 3 Klassen) oder </a:t>
            </a:r>
            <a:r>
              <a:rPr lang="de-AT" alt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Berufsschulen</a:t>
            </a: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[ </a:t>
            </a:r>
            <a:r>
              <a:rPr lang="de-AT" alt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!!! ]</a:t>
            </a:r>
            <a:r>
              <a:rPr lang="de-AT" alt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sind </a:t>
            </a:r>
            <a:r>
              <a:rPr lang="de-AT" alt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weniger Punkte </a:t>
            </a: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notwendig</a:t>
            </a:r>
            <a:b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alt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Feiner</a:t>
            </a:r>
            <a:r>
              <a:rPr lang="de-AT" alt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Unterschied</a:t>
            </a:r>
            <a:r>
              <a:rPr lang="de-AT" alt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zwischen </a:t>
            </a:r>
            <a:r>
              <a:rPr lang="de-AT" altLang="de-DE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Eigen- und Zusatzinitiativen</a:t>
            </a:r>
            <a:r>
              <a:rPr lang="de-AT" alt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de-AT" alt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Eigeninitiative</a:t>
            </a:r>
            <a:r>
              <a:rPr lang="de-AT" alt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ist eine selbst entwickelte Idee bzw. Maßnahme der Schule im Sinne des ÖUZ: Wenn die Maßnahmen bereits in einem Muss- oder Soll-Kriterium des ÖUZ abgedeckt ist, kann die Eigeninitiative nur gewertet werden, wenn die Anforderungen </a:t>
            </a:r>
            <a:r>
              <a:rPr lang="de-AT" altLang="de-DE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deutlich</a:t>
            </a:r>
            <a:r>
              <a:rPr lang="de-AT" alt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übertroffen werden (z.B. gemäß ÖUZ Mindestanzahl von Bioprodukten in der Küche </a:t>
            </a:r>
            <a:r>
              <a:rPr lang="de-AT" altLang="de-DE" sz="1000" baseline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die ganze Schulküche ist biozertifiziert). </a:t>
            </a:r>
            <a:br>
              <a:rPr lang="de-AT" altLang="de-DE" sz="1000" baseline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de-AT" altLang="de-DE" sz="1000" baseline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Außerdem muss die 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Umsetzung der Eigeninitiative überprüfbar sein und es können positive Effekte im Sinne dieser Umweltzeichen-Richtlinie nachgewiesen werden. (</a:t>
            </a:r>
            <a:r>
              <a:rPr lang="de-AT" alt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Genaue Definition S. 8 der Richtlinie UZ 301 von 2018).</a:t>
            </a:r>
            <a:br>
              <a:rPr lang="de-AT" alt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Zusatzinitiativen</a:t>
            </a:r>
            <a:r>
              <a:rPr lang="de-AT" alt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sind Vorschläge, die </a:t>
            </a:r>
            <a:r>
              <a:rPr lang="de-AT" altLang="de-DE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in den Umsetzungstipps gelistet </a:t>
            </a:r>
            <a:r>
              <a:rPr lang="de-AT" alt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sind (bzw. zukünftig vermehrt gelistet werden</a:t>
            </a: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alt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xxxxxxxxxxxxxxxxxx</a:t>
            </a:r>
            <a:endParaRPr lang="de-AT" alt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115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799" indent="-285691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67" indent="-228553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73" indent="-228553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79" indent="-228553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85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192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299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406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48C33FA-B5FD-4AC6-BA51-8AEA829C6BD0}" type="slidenum">
              <a:rPr lang="de-DE" altLang="de-DE" sz="1200" b="0"/>
              <a:pPr/>
              <a:t>8</a:t>
            </a:fld>
            <a:endParaRPr lang="de-DE" altLang="de-DE" sz="1200" b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Hier ein kleiner Überblick über die Kriterien des ÖUZ für Schulen (und PH): Ich werde dabei nicht ins Detail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gehen können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Es sind weniger Kriterien, als es auf den 1. Blick aussieht!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Für den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Anfang sind etwa 2/3 der Muss-Kriterien und etwa 1/3 der Sollpunkte (bzw. absolut 40 </a:t>
            </a:r>
            <a:r>
              <a:rPr lang="de-AT" altLang="de-DE" b="0" dirty="0"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 50 Punkte) nötig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(bezogen auf die theoretisch mögliche Gesamtpunktanzahl von 171,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Stufenmodell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) – außerdem können Sie durch mehrere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Eigeninitiativen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bis zu 10 Zusatzpunkte und ab den Folgeprüfungen 6 Bonuspunkte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(Kriterium M18) erreichen. 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Wahrscheinlich haben sie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viele Kriterien „schon in der Tasche“,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vielleicht existiert nicht immer ein gemeinsames bzw.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dokumentiertes Wissen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dazu.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Durch die Software werden – von allen Kriterien –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etwa</a:t>
            </a:r>
            <a:r>
              <a:rPr lang="de-AT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 50% der Dokumentation für die Folgeprüfung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dupliziert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Das ist dann schon erarbeitet, falls sich nichts ändert hat.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919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FDA65C1-625C-4AF6-B851-6F76F5233AD0}" type="slidenum">
              <a:rPr lang="de-DE" altLang="de-DE" sz="1200" b="0" smtClean="0"/>
              <a:pPr/>
              <a:t>9</a:t>
            </a:fld>
            <a:endParaRPr lang="de-DE" altLang="de-DE" sz="1200" b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74700"/>
            <a:ext cx="4964112" cy="372268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Es gibt viele </a:t>
            </a:r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Beratungsmöglichkeiten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, die in der Regel gratis bzw. gefördert sind (manchmal gibt es ein best. Kontingent), wählen sie das passende Angebot für sich.</a:t>
            </a:r>
          </a:p>
          <a:p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Prinzipiell gibt es an jeder PH </a:t>
            </a:r>
            <a:r>
              <a:rPr lang="de-AT" altLang="de-DE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SchulentwicklungsberaterInnen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 – diese werden über SCHILF (schulinterne Lehrerfortbildung) eingeladen; Außerdem gibt es vom BMNT Workshops zum Start bzw. zur Umsetzung des Umweltzeichens. </a:t>
            </a:r>
          </a:p>
          <a:p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klimaaktiv-Programm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 bietet viele Informationen (z.B. klimaaktiv bauen / sanieren) als auch Programme (z.B. Mobilitätsprogramm, siehe </a:t>
            </a:r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www.klimaaktivmobil.at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Sponsoring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 oder </a:t>
            </a:r>
            <a:r>
              <a:rPr lang="de-AT" altLang="de-DE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Contracting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 sind Möglichkeiten, um Investitionen zu tätigen. Mit </a:t>
            </a:r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Energie-</a:t>
            </a:r>
            <a:r>
              <a:rPr lang="de-AT" altLang="de-DE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Contracting</a:t>
            </a:r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werden </a:t>
            </a:r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vor allem 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bei </a:t>
            </a:r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Bundesschulen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 Investitionen für Verbesserungen (z.B. Bausubstanz oder Heizanlage) durch Kosteneinsparungen garantiert und finanziert. </a:t>
            </a:r>
          </a:p>
          <a:p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BONUS-Modelle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 mit der Gemeinde oder dem </a:t>
            </a:r>
            <a:r>
              <a:rPr lang="de-AT" altLang="de-DE" sz="1100" dirty="0" err="1">
                <a:latin typeface="Arial" panose="020B0604020202020204" pitchFamily="34" charset="0"/>
                <a:cs typeface="Arial" panose="020B0604020202020204" pitchFamily="34" charset="0"/>
              </a:rPr>
              <a:t>Schulerhalter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 (bei denen die Schulen einen Teil der durch Einsparungen vermiedenen Kosten für eigene Zwecke verwenden können) sind eine gute Motivation. </a:t>
            </a:r>
            <a:endParaRPr lang="de-AT" altLang="de-DE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Auch Umweltzeichen-Schulen haben 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schon einige andere Schulen auf dem Weg zum Umweltzeichen unterstützt. </a:t>
            </a:r>
          </a:p>
          <a:p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Der Verband BIO-Austria hilft z. B. bei der Umstellung des Schulbuffets (Schulküche)</a:t>
            </a:r>
            <a:r>
              <a:rPr lang="de-AT" altLang="de-DE" sz="1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auf „</a:t>
            </a:r>
            <a:r>
              <a:rPr lang="de-AT" altLang="de-DE" sz="1100" dirty="0" err="1">
                <a:latin typeface="Arial" panose="020B0604020202020204" pitchFamily="34" charset="0"/>
                <a:cs typeface="Arial" panose="020B0604020202020204" pitchFamily="34" charset="0"/>
              </a:rPr>
              <a:t>bio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“. Die </a:t>
            </a:r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AUVA 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kann Lärmmessungen durchführen oder bietet </a:t>
            </a:r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Radfahrtrainings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 an.</a:t>
            </a:r>
            <a:endParaRPr lang="de-AT" altLang="de-DE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496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mailto:adermutz@vki.at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485775" y="6197600"/>
            <a:ext cx="84883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SzPct val="75000"/>
              <a:defRPr/>
            </a:pPr>
            <a:r>
              <a:rPr lang="de-DE" sz="1600" b="0" dirty="0">
                <a:latin typeface="Arial" charset="0"/>
              </a:rPr>
              <a:t>© Arno Dermutz         	</a:t>
            </a:r>
            <a:r>
              <a:rPr lang="de-DE" sz="1600" b="0" dirty="0">
                <a:latin typeface="Arial" charset="0"/>
                <a:hlinkClick r:id="rId2"/>
              </a:rPr>
              <a:t>arno.dermutz@vki.at</a:t>
            </a:r>
            <a:r>
              <a:rPr lang="de-AT" sz="1600" b="0" dirty="0">
                <a:latin typeface="Arial" charset="0"/>
              </a:rPr>
              <a:t>                                  	Sept.</a:t>
            </a:r>
            <a:r>
              <a:rPr lang="de-AT" sz="1600" b="0" baseline="0" dirty="0">
                <a:latin typeface="Arial" charset="0"/>
              </a:rPr>
              <a:t> 2</a:t>
            </a:r>
            <a:r>
              <a:rPr lang="de-AT" sz="1600" b="0" dirty="0">
                <a:latin typeface="Arial" charset="0"/>
              </a:rPr>
              <a:t>022</a:t>
            </a:r>
            <a:endParaRPr lang="de-AT" sz="1600" dirty="0">
              <a:latin typeface="Arial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>
                <a:latin typeface="Arial Black" pitchFamily="34" charset="0"/>
              </a:defRPr>
            </a:lvl1pPr>
          </a:lstStyle>
          <a:p>
            <a:pPr lvl="0"/>
            <a:r>
              <a:rPr lang="de-DE" noProof="0"/>
              <a:t>Ziele der Richtlinie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2400">
                <a:latin typeface="Arial" charset="0"/>
              </a:defRPr>
            </a:lvl1pPr>
          </a:lstStyle>
          <a:p>
            <a:pPr lvl="0"/>
            <a:r>
              <a:rPr lang="de-DE" noProof="0" dirty="0"/>
              <a:t> Master-Untertitelformat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	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7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r>
              <a:rPr lang="en-US" sz="1200">
                <a:latin typeface="Arial" charset="0"/>
              </a:rPr>
              <a:t>Umweltzeichen für Schulen &amp; PH´s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fld id="{F8B94AB2-ECA7-4901-9886-29CD213364D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3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r>
              <a:rPr lang="en-US" sz="1200">
                <a:latin typeface="Arial" charset="0"/>
              </a:rPr>
              <a:t>Umweltzeichen für Schulen &amp; PH´s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fld id="{34D4C884-2CB6-4A02-8315-09E0BDB83ED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51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 dirty="0"/>
            </a:br>
            <a:r>
              <a:rPr lang="en-US" sz="1200" dirty="0" err="1">
                <a:latin typeface="Arial" charset="0"/>
              </a:rPr>
              <a:t>Umweltzeichen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für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Schulen</a:t>
            </a:r>
            <a:r>
              <a:rPr lang="en-US" sz="1200" dirty="0">
                <a:latin typeface="Arial" charset="0"/>
              </a:rPr>
              <a:t> &amp; PH</a:t>
            </a:r>
          </a:p>
          <a:p>
            <a:pPr>
              <a:defRPr/>
            </a:pPr>
            <a:endParaRPr lang="en-US" sz="1200" dirty="0">
              <a:latin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fld id="{0F597A64-11AD-4CA0-91EC-535763E2E28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65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7D27-4F50-4F3B-9E1F-3489A992F3A7}" type="datetimeFigureOut">
              <a:rPr lang="de-DE" smtClean="0"/>
              <a:t>19.09.2022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420B-22FA-40B2-B2E7-2300B5AF45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811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7D27-4F50-4F3B-9E1F-3489A992F3A7}" type="datetimeFigureOut">
              <a:rPr lang="de-DE" smtClean="0"/>
              <a:t>19.09.2022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420B-22FA-40B2-B2E7-2300B5AF45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309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7D27-4F50-4F3B-9E1F-3489A992F3A7}" type="datetimeFigureOut">
              <a:rPr lang="de-DE" smtClean="0"/>
              <a:t>19.09.2022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420B-22FA-40B2-B2E7-2300B5AF45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6346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7D27-4F50-4F3B-9E1F-3489A992F3A7}" type="datetimeFigureOut">
              <a:rPr lang="de-DE" smtClean="0"/>
              <a:t>19.09.2022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420B-22FA-40B2-B2E7-2300B5AF45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8072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7D27-4F50-4F3B-9E1F-3489A992F3A7}" type="datetimeFigureOut">
              <a:rPr lang="de-DE" smtClean="0"/>
              <a:t>19.09.2022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420B-22FA-40B2-B2E7-2300B5AF45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9373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7D27-4F50-4F3B-9E1F-3489A992F3A7}" type="datetimeFigureOut">
              <a:rPr lang="de-DE" smtClean="0"/>
              <a:t>19.09.2022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420B-22FA-40B2-B2E7-2300B5AF45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3764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7D27-4F50-4F3B-9E1F-3489A992F3A7}" type="datetimeFigureOut">
              <a:rPr lang="de-DE" smtClean="0"/>
              <a:t>19.09.2022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420B-22FA-40B2-B2E7-2300B5AF45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60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 dirty="0"/>
            </a:br>
            <a:r>
              <a:rPr lang="en-US" sz="1200" dirty="0" err="1">
                <a:latin typeface="Arial" charset="0"/>
              </a:rPr>
              <a:t>Umweltzeichen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für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Schulen</a:t>
            </a:r>
            <a:r>
              <a:rPr lang="en-US" sz="1200" dirty="0">
                <a:latin typeface="Arial" charset="0"/>
              </a:rPr>
              <a:t> &amp; PH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fld id="{A062BACC-CDB3-4A37-BD78-559AA0DD497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84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7D27-4F50-4F3B-9E1F-3489A992F3A7}" type="datetimeFigureOut">
              <a:rPr lang="de-DE" smtClean="0"/>
              <a:t>19.09.2022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420B-22FA-40B2-B2E7-2300B5AF45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5715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7D27-4F50-4F3B-9E1F-3489A992F3A7}" type="datetimeFigureOut">
              <a:rPr lang="de-DE" smtClean="0"/>
              <a:t>19.09.2022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420B-22FA-40B2-B2E7-2300B5AF45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436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7D27-4F50-4F3B-9E1F-3489A992F3A7}" type="datetimeFigureOut">
              <a:rPr lang="de-DE" smtClean="0"/>
              <a:t>19.09.2022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420B-22FA-40B2-B2E7-2300B5AF45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9318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7D27-4F50-4F3B-9E1F-3489A992F3A7}" type="datetimeFigureOut">
              <a:rPr lang="de-DE" smtClean="0"/>
              <a:t>19.09.2022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420B-22FA-40B2-B2E7-2300B5AF45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69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r>
              <a:rPr lang="en-US" sz="1200">
                <a:latin typeface="Arial" charset="0"/>
              </a:rPr>
              <a:t>Umweltzeichen für Schulen &amp; PH´s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fld id="{3E7FFCAB-85FB-4FF3-A018-978AF71A255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6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r>
              <a:rPr lang="en-US" sz="1200">
                <a:latin typeface="Arial" charset="0"/>
              </a:rPr>
              <a:t>Umweltzeichen für Schulen &amp; PH´s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fld id="{5D7CEC2F-D54B-4553-BDBB-056FF7219D0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4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r>
              <a:rPr lang="en-US" sz="1200">
                <a:latin typeface="Arial" charset="0"/>
              </a:rPr>
              <a:t>Umweltzeichen für Schulen &amp; PH´s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fld id="{03455454-6614-4A36-98C7-F3686D2F2AD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3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r>
              <a:rPr lang="en-US" sz="1200">
                <a:latin typeface="Arial" charset="0"/>
              </a:rPr>
              <a:t>Umweltzeichen für Schulen &amp; PH´s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fld id="{6A1DD39F-28B0-4395-9112-D97209E71DB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6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r>
              <a:rPr lang="en-US" sz="1200">
                <a:latin typeface="Arial" charset="0"/>
              </a:rPr>
              <a:t>Umweltzeichen für Schulen &amp; PH´s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fld id="{7914A174-B781-4804-9257-9B9659F9E65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5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r>
              <a:rPr lang="en-US" sz="1200">
                <a:latin typeface="Arial" charset="0"/>
              </a:rPr>
              <a:t>Umweltzeichen für Schulen &amp; PH´s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fld id="{4F4233F3-9358-4B24-A5C9-BE96255328A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3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r>
              <a:rPr lang="en-US" sz="1200">
                <a:latin typeface="Arial" charset="0"/>
              </a:rPr>
              <a:t>Umweltzeichen für Schulen &amp; PH´s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fld id="{BB2E17FB-3334-482B-BFBF-C81066665B6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5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254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3088" y="61579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br>
              <a:rPr lang="en-US"/>
            </a:br>
            <a:r>
              <a:rPr lang="en-US" sz="1200">
                <a:latin typeface="Arial" charset="0"/>
              </a:rPr>
              <a:t>Umweltzeichen für Schulen &amp; PH´s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9113" y="61579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br>
              <a:rPr lang="en-US"/>
            </a:br>
            <a:fld id="{0EAC117E-B8F7-42A3-827E-FD2BAF143F7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2" name="Freeform 11"/>
          <p:cNvSpPr>
            <a:spLocks/>
          </p:cNvSpPr>
          <p:nvPr userDrawn="1"/>
        </p:nvSpPr>
        <p:spPr bwMode="auto">
          <a:xfrm>
            <a:off x="0" y="0"/>
            <a:ext cx="8199438" cy="714375"/>
          </a:xfrm>
          <a:custGeom>
            <a:avLst/>
            <a:gdLst>
              <a:gd name="T0" fmla="*/ 2147483647 w 2084"/>
              <a:gd name="T1" fmla="*/ 0 h 450"/>
              <a:gd name="T2" fmla="*/ 2147483647 w 2084"/>
              <a:gd name="T3" fmla="*/ 0 h 450"/>
              <a:gd name="T4" fmla="*/ 2147483647 w 2084"/>
              <a:gd name="T5" fmla="*/ 2147483647 h 450"/>
              <a:gd name="T6" fmla="*/ 2147483647 w 2084"/>
              <a:gd name="T7" fmla="*/ 2147483647 h 450"/>
              <a:gd name="T8" fmla="*/ 2147483647 w 2084"/>
              <a:gd name="T9" fmla="*/ 0 h 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84" h="450">
                <a:moveTo>
                  <a:pt x="4" y="0"/>
                </a:moveTo>
                <a:cubicBezTo>
                  <a:pt x="340" y="0"/>
                  <a:pt x="1776" y="0"/>
                  <a:pt x="2084" y="0"/>
                </a:cubicBezTo>
                <a:cubicBezTo>
                  <a:pt x="2074" y="244"/>
                  <a:pt x="1896" y="326"/>
                  <a:pt x="1608" y="380"/>
                </a:cubicBezTo>
                <a:cubicBezTo>
                  <a:pt x="1278" y="450"/>
                  <a:pt x="282" y="432"/>
                  <a:pt x="4" y="432"/>
                </a:cubicBezTo>
                <a:cubicBezTo>
                  <a:pt x="4" y="187"/>
                  <a:pt x="0" y="234"/>
                  <a:pt x="4" y="0"/>
                </a:cubicBezTo>
                <a:close/>
              </a:path>
            </a:pathLst>
          </a:cu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3" name="Picture 12" descr="UZ_RL_Color(7,5x7,5)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157163"/>
            <a:ext cx="900113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07D27-4F50-4F3B-9E1F-3489A992F3A7}" type="datetimeFigureOut">
              <a:rPr lang="de-DE" smtClean="0"/>
              <a:t>19.09.2022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F420B-22FA-40B2-B2E7-2300B5AF45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594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mweltzeichen.at/de/bildung/schulen/mein-weg-zum-umweltzeichen/messungen-im-sinne-der-umweltzeichen-kriterien-sind-sinnvoll" TargetMode="External"/><Relationship Id="rId3" Type="http://schemas.openxmlformats.org/officeDocument/2006/relationships/hyperlink" Target="http://www.umweltzeichen.at/schulen/umsetzung" TargetMode="External"/><Relationship Id="rId7" Type="http://schemas.openxmlformats.org/officeDocument/2006/relationships/hyperlink" Target="https://bildung.umweltzeichen.a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mweltzeichen.at/schulen/tipps" TargetMode="External"/><Relationship Id="rId5" Type="http://schemas.openxmlformats.org/officeDocument/2006/relationships/hyperlink" Target="https://www.umweltzeichen.at/schulen/kurzfassung" TargetMode="External"/><Relationship Id="rId4" Type="http://schemas.openxmlformats.org/officeDocument/2006/relationships/hyperlink" Target="https://www.umweltzeichen.at/schulen/richtlinie" TargetMode="External"/><Relationship Id="rId9" Type="http://schemas.openxmlformats.org/officeDocument/2006/relationships/hyperlink" Target="https://www.umweltzeichen.at/de/bildung/schulen/umsetzungstipps-dokumente/lernmaterialien-aktuelle-themen-oder-projektidee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ildung.umweltzeichen.a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weltzeichen.at/schulen/umsetzu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weltzeichen.at/schulen/evaluatio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hyperlink" Target="mailto:elvira.kreuzpointner@bmk.gv.at" TargetMode="External"/><Relationship Id="rId7" Type="http://schemas.openxmlformats.org/officeDocument/2006/relationships/hyperlink" Target="https://bildung.umweltzeichen.at/index.php?berater=1&amp;b_rl_5=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umweltzeichen@vki.at" TargetMode="External"/><Relationship Id="rId11" Type="http://schemas.openxmlformats.org/officeDocument/2006/relationships/image" Target="../media/image11.jpeg"/><Relationship Id="rId5" Type="http://schemas.openxmlformats.org/officeDocument/2006/relationships/hyperlink" Target="mailto:samira.bouslama@umweltbildung.at" TargetMode="External"/><Relationship Id="rId10" Type="http://schemas.openxmlformats.org/officeDocument/2006/relationships/image" Target="../media/image10.png"/><Relationship Id="rId4" Type="http://schemas.openxmlformats.org/officeDocument/2006/relationships/hyperlink" Target="mailto:hanna.malhonen@bmbwf.gv.at" TargetMode="External"/><Relationship Id="rId9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weltzeichen.a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weltzeichen.at/bildu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ndeskanzleramt.gv.at/entwicklungsziele-agenda-203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nesco.at/fileadmin/Redaktion/Publikationen/Publikations-Dokumente/2015_Roadmap_deutsch.pdf" TargetMode="External"/><Relationship Id="rId4" Type="http://schemas.openxmlformats.org/officeDocument/2006/relationships/hyperlink" Target="https://unicef.at/kinderrechte-oesterreich/sustainable-development-goal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umweltzeichen.at/schulen/richtlinie" TargetMode="Externa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-austria.at/schulen" TargetMode="External"/><Relationship Id="rId3" Type="http://schemas.openxmlformats.org/officeDocument/2006/relationships/hyperlink" Target="https://bildung.umweltzeichen.at/index.php?berater=1&amp;b_rl_5=1" TargetMode="External"/><Relationship Id="rId7" Type="http://schemas.openxmlformats.org/officeDocument/2006/relationships/hyperlink" Target="http://www.klimabuendnis.at/start.asp?ID=250127&amp;b=334&amp;b2=5612&amp;am=" TargetMode="External"/><Relationship Id="rId12" Type="http://schemas.openxmlformats.org/officeDocument/2006/relationships/hyperlink" Target="http://www.va-oekokauf.a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ntracting-portal.at/" TargetMode="External"/><Relationship Id="rId11" Type="http://schemas.openxmlformats.org/officeDocument/2006/relationships/hyperlink" Target="http://www.oekorein.at/" TargetMode="External"/><Relationship Id="rId5" Type="http://schemas.openxmlformats.org/officeDocument/2006/relationships/hyperlink" Target="http://www.komfortl&#252;ftung.at/" TargetMode="External"/><Relationship Id="rId10" Type="http://schemas.openxmlformats.org/officeDocument/2006/relationships/hyperlink" Target="http://www.lernenohnelaerm.at/" TargetMode="External"/><Relationship Id="rId4" Type="http://schemas.openxmlformats.org/officeDocument/2006/relationships/hyperlink" Target="http://www.klimaaktiv.at/" TargetMode="External"/><Relationship Id="rId9" Type="http://schemas.openxmlformats.org/officeDocument/2006/relationships/hyperlink" Target="http://www.auva.a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8613" y="4578350"/>
            <a:ext cx="8423275" cy="1143000"/>
          </a:xfrm>
          <a:noFill/>
        </p:spPr>
        <p:txBody>
          <a:bodyPr/>
          <a:lstStyle/>
          <a:p>
            <a:pPr>
              <a:lnSpc>
                <a:spcPct val="120000"/>
              </a:lnSpc>
              <a:buSzPct val="75000"/>
            </a:pPr>
            <a:r>
              <a:rPr lang="de-DE" altLang="de-DE" sz="2200" dirty="0"/>
              <a:t>UZ 301 Österreichisches Umweltzeichen </a:t>
            </a:r>
            <a:br>
              <a:rPr lang="de-DE" altLang="de-DE" sz="2200" dirty="0"/>
            </a:br>
            <a:r>
              <a:rPr lang="de-DE" altLang="de-DE" sz="2200" dirty="0"/>
              <a:t>für Schulen und Pädagogische Hochschulen</a:t>
            </a:r>
            <a:r>
              <a:rPr lang="de-DE" altLang="de-DE" sz="2200" b="1" dirty="0">
                <a:latin typeface="Arial" charset="0"/>
                <a:cs typeface="Arial" charset="0"/>
              </a:rPr>
              <a:t> (Kurzfassung, 15 „Folien“)</a:t>
            </a:r>
            <a:endParaRPr lang="de-AT" altLang="de-DE" sz="2200" b="1" dirty="0">
              <a:latin typeface="Arial" charset="0"/>
              <a:cs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525" y="5397500"/>
            <a:ext cx="8555038" cy="558800"/>
          </a:xfrm>
          <a:noFill/>
        </p:spPr>
        <p:txBody>
          <a:bodyPr/>
          <a:lstStyle/>
          <a:p>
            <a:pPr>
              <a:buSzPct val="75000"/>
              <a:buFontTx/>
              <a:buNone/>
            </a:pPr>
            <a:r>
              <a:rPr lang="de-AT" altLang="de-DE" sz="1600" dirty="0">
                <a:cs typeface="Arial" charset="0"/>
              </a:rPr>
              <a:t> </a:t>
            </a:r>
          </a:p>
        </p:txBody>
      </p:sp>
      <p:pic>
        <p:nvPicPr>
          <p:cNvPr id="5" name="Picture 2" descr="O:\Projekte\UZ-RICHTLINIEN\Uz301_Schulen_&amp;_PH_(UZSP)\!_aktuell_&amp;_wichtig___\uz_schulen_web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064" y="1450077"/>
            <a:ext cx="4981960" cy="289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200" b="0" dirty="0">
                <a:latin typeface="Arial" charset="0"/>
              </a:rPr>
            </a:br>
            <a:endParaRPr lang="en-US" altLang="de-DE" sz="1200" b="0" dirty="0">
              <a:latin typeface="Arial" charset="0"/>
            </a:endParaRPr>
          </a:p>
          <a:p>
            <a:endParaRPr lang="en-US" altLang="de-DE" sz="1200" b="0" dirty="0">
              <a:latin typeface="Arial" charset="0"/>
            </a:endParaRPr>
          </a:p>
        </p:txBody>
      </p:sp>
      <p:sp>
        <p:nvSpPr>
          <p:cNvPr id="1741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FD4DF8D4-C1FA-4DE3-9469-3266E7175015}" type="slidenum">
              <a:rPr lang="en-US" altLang="de-DE" sz="1400" b="0" smtClean="0"/>
              <a:pPr/>
              <a:t>10</a:t>
            </a:fld>
            <a:endParaRPr lang="en-US" altLang="de-DE" sz="1400" b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-86062" y="853215"/>
            <a:ext cx="9344361" cy="552458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40000"/>
              </a:spcBef>
              <a:buFont typeface="Wingdings" pitchFamily="2" charset="2"/>
              <a:buChar char="Ø"/>
            </a:pP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Service</a:t>
            </a:r>
            <a:r>
              <a:rPr lang="de-DE" altLang="de-DE" sz="24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Informationen</a:t>
            </a:r>
            <a:r>
              <a:rPr lang="de-DE" altLang="de-DE" sz="24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Dokumente</a:t>
            </a:r>
            <a:r>
              <a:rPr lang="de-DE" altLang="de-DE" sz="24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Checklisten</a:t>
            </a:r>
            <a:r>
              <a:rPr lang="de-DE" altLang="de-DE" sz="24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400" dirty="0">
                <a:solidFill>
                  <a:srgbClr val="CC3300"/>
                </a:solidFill>
                <a:latin typeface="Arial" charset="0"/>
                <a:cs typeface="Times New Roman" pitchFamily="18" charset="0"/>
                <a:hlinkClick r:id="rId3"/>
              </a:rPr>
              <a:t>www.umweltzeichen.at/schulen/umsetzung</a:t>
            </a:r>
            <a:r>
              <a:rPr lang="de-DE" altLang="de-DE" sz="2400" dirty="0">
                <a:solidFill>
                  <a:srgbClr val="CC3300"/>
                </a:solidFill>
                <a:latin typeface="Arial" charset="0"/>
                <a:cs typeface="Times New Roman" pitchFamily="18" charset="0"/>
              </a:rPr>
              <a:t> </a:t>
            </a:r>
            <a:endParaRPr lang="de-DE" altLang="de-DE" sz="2400" b="0" dirty="0">
              <a:latin typeface="Arial" charset="0"/>
              <a:cs typeface="Times New Roman" pitchFamily="18" charset="0"/>
            </a:endParaRPr>
          </a:p>
          <a:p>
            <a:pPr lvl="1">
              <a:spcBef>
                <a:spcPts val="1800"/>
              </a:spcBef>
              <a:buFont typeface="Wingdings" pitchFamily="2" charset="2"/>
              <a:buChar char="§"/>
            </a:pPr>
            <a:r>
              <a:rPr lang="de-AT" altLang="de-DE" sz="2000" dirty="0" err="1">
                <a:latin typeface="Arial" charset="0"/>
                <a:cs typeface="Times New Roman" pitchFamily="18" charset="0"/>
              </a:rPr>
              <a:t>Powerpoint</a:t>
            </a:r>
            <a:r>
              <a:rPr lang="de-AT" altLang="de-DE" sz="2000" dirty="0">
                <a:latin typeface="Arial" charset="0"/>
                <a:cs typeface="Times New Roman" pitchFamily="18" charset="0"/>
              </a:rPr>
              <a:t>-Vorträge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 um UZ 301 vorzustellen </a:t>
            </a:r>
            <a:r>
              <a:rPr lang="de-AT" altLang="de-DE" sz="1800" b="0" dirty="0">
                <a:latin typeface="Arial" charset="0"/>
                <a:cs typeface="Times New Roman" pitchFamily="18" charset="0"/>
              </a:rPr>
              <a:t>(ca. 22, 45 od. 120 min)</a:t>
            </a:r>
            <a:endParaRPr lang="de-DE" altLang="de-DE" sz="2000" b="0" dirty="0">
              <a:latin typeface="Arial" charset="0"/>
              <a:cs typeface="Times New Roman" pitchFamily="18" charset="0"/>
            </a:endParaRP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de-DE" altLang="de-DE" sz="2000" dirty="0">
                <a:latin typeface="Arial" charset="0"/>
                <a:cs typeface="Times New Roman" pitchFamily="18" charset="0"/>
                <a:hlinkClick r:id="rId4"/>
              </a:rPr>
              <a:t>Richtlinie UZ 301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: kompakt … alle Kriterien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dirty="0">
                <a:latin typeface="Arial" charset="0"/>
                <a:cs typeface="Times New Roman" pitchFamily="18" charset="0"/>
                <a:hlinkClick r:id="rId5"/>
              </a:rPr>
              <a:t>Kurzfassung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: informativ zur Kommunikation, Richtlinie im Überblick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de-DE" altLang="de-DE" sz="2000" dirty="0">
                <a:latin typeface="Arial" charset="0"/>
                <a:cs typeface="Times New Roman" pitchFamily="18" charset="0"/>
                <a:hlinkClick r:id="rId6"/>
              </a:rPr>
              <a:t>sortierbare Linkliste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(Infos, Angebote, Checklisten, Programme):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„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Umsetzungstipps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“ je nach Bedarf auswählen,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wird fallweise aktualisiert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PRÜFPROTOKOLL</a:t>
            </a: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online unter: </a:t>
            </a:r>
            <a:r>
              <a:rPr lang="de-DE" altLang="de-DE" sz="2000" dirty="0">
                <a:solidFill>
                  <a:srgbClr val="0000FF"/>
                </a:solidFill>
                <a:latin typeface="Arial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https://bildung.umweltzeichen.at</a:t>
            </a:r>
            <a:r>
              <a:rPr lang="de-DE" altLang="de-DE" sz="2000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</a:t>
            </a:r>
            <a:b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Zur Ist-Analyse und Selbstevaluation sowie für die externe Prüfung </a:t>
            </a:r>
            <a:r>
              <a:rPr lang="de-DE" altLang="de-DE" sz="2000" dirty="0">
                <a:solidFill>
                  <a:srgbClr val="CC0000"/>
                </a:solidFill>
                <a:latin typeface="Arial" charset="0"/>
              </a:rPr>
              <a:t>möglichst frühzeitig einsetzen</a:t>
            </a:r>
            <a:r>
              <a:rPr lang="de-DE" altLang="de-DE" sz="2000" b="0" dirty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de-DE" altLang="de-DE" sz="2000" b="0" dirty="0">
                <a:solidFill>
                  <a:srgbClr val="000000"/>
                </a:solidFill>
                <a:latin typeface="Arial" charset="0"/>
              </a:rPr>
              <a:t>(sobald Schule etwas dokumentieren will), strukturierte </a:t>
            </a:r>
            <a:r>
              <a:rPr lang="de-DE" altLang="de-DE" sz="2000" b="0" dirty="0">
                <a:latin typeface="Arial" charset="0"/>
              </a:rPr>
              <a:t>Vorgehensweise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de-DE" altLang="de-DE" sz="2000" dirty="0">
                <a:latin typeface="Arial" charset="0"/>
                <a:hlinkClick r:id="rId8"/>
              </a:rPr>
              <a:t>Messkoffer</a:t>
            </a:r>
            <a:r>
              <a:rPr lang="de-DE" altLang="de-DE" sz="2000" b="0" dirty="0">
                <a:latin typeface="Arial" charset="0"/>
              </a:rPr>
              <a:t> (</a:t>
            </a:r>
            <a:r>
              <a:rPr lang="de-DE" altLang="de-DE" sz="2000" b="0" dirty="0">
                <a:solidFill>
                  <a:srgbClr val="000000"/>
                </a:solidFill>
                <a:latin typeface="Arial" charset="0"/>
              </a:rPr>
              <a:t>Umweltministerium</a:t>
            </a:r>
            <a:r>
              <a:rPr lang="de-DE" altLang="de-DE" sz="2000" b="0" dirty="0">
                <a:latin typeface="Arial" charset="0"/>
              </a:rPr>
              <a:t>, B, OÖ, STM, V)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de-DE" altLang="de-DE" sz="2000" dirty="0">
                <a:solidFill>
                  <a:srgbClr val="0000FF"/>
                </a:solidFill>
                <a:latin typeface="Arial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NEWS</a:t>
            </a:r>
            <a:r>
              <a:rPr lang="de-DE" altLang="de-DE" sz="2000" b="0" dirty="0">
                <a:solidFill>
                  <a:srgbClr val="000000"/>
                </a:solidFill>
                <a:latin typeface="Arial" charset="0"/>
              </a:rPr>
              <a:t> zu Lernmaterialien &amp; Projektideen rund um das Umweltzeichen</a:t>
            </a:r>
            <a:endParaRPr lang="de-DE" altLang="de-DE" sz="2000" dirty="0">
              <a:latin typeface="Arial" charset="0"/>
            </a:endParaRP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>
                <a:latin typeface="Arial Black" pitchFamily="34" charset="0"/>
              </a:rPr>
              <a:t>Umsetzungshilfen 2</a:t>
            </a:r>
          </a:p>
        </p:txBody>
      </p:sp>
    </p:spTree>
    <p:extLst>
      <p:ext uri="{BB962C8B-B14F-4D97-AF65-F5344CB8AC3E}">
        <p14:creationId xmlns:p14="http://schemas.microsoft.com/office/powerpoint/2010/main" val="309097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200" b="0" dirty="0">
                <a:latin typeface="Arial" charset="0"/>
              </a:rPr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1843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AE5D3A29-C92B-4827-8079-8CA478B3231A}" type="slidenum">
              <a:rPr lang="en-US" altLang="de-DE" sz="1400" b="0" smtClean="0"/>
              <a:pPr/>
              <a:t>11</a:t>
            </a:fld>
            <a:endParaRPr lang="en-US" altLang="de-DE" sz="1400" b="0"/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171450" y="1178790"/>
            <a:ext cx="8869363" cy="553228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32000" lvl="0" indent="-4320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sz="24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Antrags- und Prüfsoftware </a:t>
            </a:r>
            <a:r>
              <a:rPr lang="de-DE" altLang="de-DE" sz="24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(ASW / PSW): </a:t>
            </a:r>
            <a:br>
              <a:rPr lang="de-DE" altLang="de-DE" sz="24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2400" dirty="0">
                <a:solidFill>
                  <a:srgbClr val="0000FF"/>
                </a:solidFill>
                <a:latin typeface="Arial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https://bildung.umweltzeichen.at</a:t>
            </a:r>
            <a:r>
              <a:rPr lang="de-DE" altLang="de-DE" sz="2400" b="0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</a:t>
            </a:r>
            <a:br>
              <a:rPr lang="de-DE" altLang="de-DE" sz="24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wenn Entscheidung für ÖUZ dann frühzeitig für Dokumentation und Nachweise nutzen, Anleitung zur Benutzung (FAQs &amp; Kurzanleitung)</a:t>
            </a:r>
            <a:endParaRPr lang="de-DE" altLang="de-DE" sz="2400" b="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marL="432000" lvl="0" indent="-432000">
              <a:lnSpc>
                <a:spcPts val="21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Vorteile</a:t>
            </a:r>
            <a:r>
              <a:rPr lang="de-DE" altLang="de-DE" sz="24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</a:p>
          <a:p>
            <a:pPr marL="756000" lvl="1" indent="-288000">
              <a:spcBef>
                <a:spcPts val="600"/>
              </a:spcBef>
              <a:buFont typeface="Wingdings" pitchFamily="2" charset="2"/>
              <a:buChar char="§"/>
            </a:pPr>
            <a:r>
              <a:rPr lang="de-AT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allgemeine Daten </a:t>
            </a:r>
            <a:r>
              <a:rPr lang="de-AT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werden über ASW </a:t>
            </a:r>
            <a:r>
              <a:rPr lang="de-AT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nur mehr 1x erhoben </a:t>
            </a:r>
            <a:r>
              <a:rPr lang="de-AT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(keine extra Formulare) und werden bei Änderungen einfach korrigiert</a:t>
            </a:r>
          </a:p>
          <a:p>
            <a:pPr marL="756000" lvl="1" indent="-288000">
              <a:spcBef>
                <a:spcPts val="600"/>
              </a:spcBef>
              <a:buFont typeface="Wingdings" pitchFamily="2" charset="2"/>
              <a:buChar char="§"/>
            </a:pPr>
            <a:r>
              <a:rPr lang="de-AT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für alle Beteiligten </a:t>
            </a:r>
            <a:r>
              <a:rPr lang="de-AT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1 zentraler, geschützter Zugang </a:t>
            </a:r>
            <a:br>
              <a:rPr lang="de-AT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de-AT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Schulteam, Berater- und PrüferInnen, VKI</a:t>
            </a:r>
          </a:p>
          <a:p>
            <a:pPr marL="756000" lvl="1" indent="-288000">
              <a:spcBef>
                <a:spcPts val="600"/>
              </a:spcBef>
              <a:buFont typeface="Wingdings" pitchFamily="2" charset="2"/>
              <a:buChar char="§"/>
            </a:pPr>
            <a:r>
              <a:rPr lang="de-AT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auch Kennzahlen, wenn vorhanden, werden über PSW erfasst </a:t>
            </a:r>
            <a:endParaRPr lang="de-DE" altLang="de-DE" sz="2000" b="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marL="756000" lvl="1" indent="-288000">
              <a:spcBef>
                <a:spcPts val="600"/>
              </a:spcBef>
              <a:buFont typeface="Wingdings" pitchFamily="2" charset="2"/>
              <a:buChar char="§"/>
            </a:pPr>
            <a:r>
              <a:rPr lang="de-DE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bestimmte Nachweise</a:t>
            </a: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, die länger gültig bleiben, werden für die </a:t>
            </a: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Folgeprüfung</a:t>
            </a: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automatisch übernommen </a:t>
            </a: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(</a:t>
            </a: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ggf. korrigieren!</a:t>
            </a: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)</a:t>
            </a:r>
          </a:p>
          <a:p>
            <a:pPr marL="756000" lvl="1" indent="-288000">
              <a:spcBef>
                <a:spcPts val="600"/>
              </a:spcBef>
              <a:buFont typeface="Wingdings" pitchFamily="2" charset="2"/>
              <a:buChar char="§"/>
            </a:pPr>
            <a:r>
              <a:rPr lang="de-AT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ASW / PSW sind möglichst </a:t>
            </a:r>
            <a:r>
              <a:rPr lang="de-AT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benutzerfreundlich</a:t>
            </a:r>
            <a:r>
              <a:rPr lang="de-AT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und meistens </a:t>
            </a:r>
            <a:r>
              <a:rPr lang="de-AT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selbsterklärend</a:t>
            </a:r>
            <a:endParaRPr lang="de-DE" altLang="de-DE" sz="200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marL="0" indent="0">
              <a:spcBef>
                <a:spcPct val="40000"/>
              </a:spcBef>
            </a:pPr>
            <a:endParaRPr lang="de-DE" altLang="de-DE" sz="2000" b="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3000" b="0" dirty="0">
                <a:latin typeface="Arial Black" pitchFamily="34" charset="0"/>
              </a:rPr>
              <a:t>PSW für Dokumentation / Nachweis</a:t>
            </a:r>
          </a:p>
          <a:p>
            <a:pPr algn="ctr"/>
            <a:r>
              <a:rPr lang="de-DE" altLang="de-DE" sz="3200" b="0" dirty="0">
                <a:latin typeface="Arial Black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799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200" b="0" dirty="0">
                <a:latin typeface="Arial" charset="0"/>
              </a:rPr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3072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B497AF50-BB51-493C-AF12-105F069C0265}" type="slidenum">
              <a:rPr lang="en-US" altLang="de-DE" sz="1400" b="0" smtClean="0"/>
              <a:pPr/>
              <a:t>12</a:t>
            </a:fld>
            <a:endParaRPr lang="en-US" altLang="de-DE" sz="1400" b="0"/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b="0" dirty="0">
                <a:latin typeface="Arial Black" pitchFamily="34" charset="0"/>
              </a:rPr>
              <a:t>Interesse bekunden, </a:t>
            </a:r>
            <a:r>
              <a:rPr lang="de-DE" altLang="de-DE" b="0" dirty="0">
                <a:solidFill>
                  <a:srgbClr val="FF0000"/>
                </a:solidFill>
                <a:latin typeface="Arial Black" pitchFamily="34" charset="0"/>
              </a:rPr>
              <a:t>1. Mal </a:t>
            </a:r>
            <a:r>
              <a:rPr lang="de-DE" altLang="de-DE" b="0" dirty="0">
                <a:latin typeface="Arial Black" pitchFamily="34" charset="0"/>
              </a:rPr>
              <a:t>registrieren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6BA7CC0-8F66-4565-9F7C-4815E2E44CDF}"/>
              </a:ext>
            </a:extLst>
          </p:cNvPr>
          <p:cNvSpPr/>
          <p:nvPr/>
        </p:nvSpPr>
        <p:spPr>
          <a:xfrm>
            <a:off x="0" y="1112267"/>
            <a:ext cx="9144000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lvl="0" indent="-432000">
              <a:spcBef>
                <a:spcPts val="500"/>
              </a:spcBef>
              <a:buFont typeface="Wingdings" pitchFamily="2" charset="2"/>
              <a:buChar char="Ø"/>
            </a:pPr>
            <a:r>
              <a:rPr lang="de-DE" altLang="de-DE" sz="22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Einmalige</a:t>
            </a:r>
            <a:r>
              <a:rPr lang="de-DE" altLang="de-DE" sz="22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Registrierung </a:t>
            </a:r>
            <a:r>
              <a:rPr lang="de-DE" altLang="de-DE" sz="2200" b="0" dirty="0">
                <a:solidFill>
                  <a:srgbClr val="0000FF"/>
                </a:solidFill>
                <a:latin typeface="Arial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www.umweltzeichen.at/schulen/umsetzung</a:t>
            </a:r>
            <a:r>
              <a:rPr lang="de-DE" altLang="de-DE" sz="2200" b="0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 </a:t>
            </a:r>
          </a:p>
          <a:p>
            <a:pPr marL="756000" lvl="1" indent="-288000">
              <a:spcBef>
                <a:spcPts val="300"/>
              </a:spcBef>
              <a:buFont typeface="Wingdings" pitchFamily="2" charset="2"/>
              <a:buChar char="§"/>
            </a:pPr>
            <a:r>
              <a:rPr lang="de-AT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unverbindliche Anmeldung mit allg. E-Mail der Schule / PH</a:t>
            </a:r>
          </a:p>
          <a:p>
            <a:pPr marL="756000" lvl="1" indent="-288000">
              <a:spcBef>
                <a:spcPts val="300"/>
              </a:spcBef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Sie erhalten ÖUZ-Newsletter &amp; Einladungen zu Workshops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DEE4428-6776-40F0-9F6E-0F1BF8373BEA}"/>
              </a:ext>
            </a:extLst>
          </p:cNvPr>
          <p:cNvPicPr/>
          <p:nvPr/>
        </p:nvPicPr>
        <p:blipFill rotWithShape="1">
          <a:blip r:embed="rId4"/>
          <a:srcRect l="13607" t="4217" r="18226" b="2781"/>
          <a:stretch/>
        </p:blipFill>
        <p:spPr bwMode="auto">
          <a:xfrm>
            <a:off x="1582882" y="2235651"/>
            <a:ext cx="6212377" cy="43794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411667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200" b="0" dirty="0">
                <a:latin typeface="Arial" charset="0"/>
              </a:rPr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1945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CE93B316-6780-43F4-9811-854E1D81559D}" type="slidenum">
              <a:rPr lang="en-US" altLang="de-DE" sz="1400" b="0" smtClean="0"/>
              <a:pPr/>
              <a:t>13</a:t>
            </a:fld>
            <a:endParaRPr lang="en-US" altLang="de-DE" sz="1400" b="0"/>
          </a:p>
        </p:txBody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171450" y="0"/>
            <a:ext cx="84391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 dirty="0">
                <a:latin typeface="Arial Black" pitchFamily="34" charset="0"/>
              </a:rPr>
              <a:t>  Online-Umfrage 2022</a:t>
            </a:r>
          </a:p>
          <a:p>
            <a:endParaRPr lang="de-DE" altLang="de-DE" sz="3200" b="0" dirty="0">
              <a:latin typeface="Arial Black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69887" y="5340073"/>
            <a:ext cx="918368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AT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Online-Umfrage Herbst 2021</a:t>
            </a:r>
            <a:r>
              <a:rPr lang="de-AT" sz="15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76 Antworten von Umweltzeichenschulen (Rücklaufquote 53%): </a:t>
            </a:r>
            <a:br>
              <a:rPr lang="de-AT" sz="15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1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= sehr stark zutreffend (immer), 2 = stark zutreffend (sehr häufig), 3 = zutreffend (häufig)</a:t>
            </a:r>
          </a:p>
          <a:p>
            <a:pPr lvl="0"/>
            <a:r>
              <a:rPr lang="de-AT" sz="1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= weniger zutreffend (manchmal), 5 = fast gar nicht zutreffend (fast nie), 6 = gar nicht zutreffend (nie)</a:t>
            </a:r>
          </a:p>
          <a:p>
            <a:pPr lvl="0" algn="ctr"/>
            <a:r>
              <a:rPr lang="de-AT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www.umweltzeichen.at/schulen/evaluation</a:t>
            </a:r>
            <a:r>
              <a:rPr lang="de-AT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8" name="Diagramm 7" title="online Umfrage Herbst 2014, 50 Antworten von Schulen">
            <a:extLst>
              <a:ext uri="{FF2B5EF4-FFF2-40B4-BE49-F238E27FC236}">
                <a16:creationId xmlns:a16="http://schemas.microsoft.com/office/drawing/2014/main" id="{B03B3CB1-4283-4FDE-BDCE-45BDF5FDAA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3505499"/>
              </p:ext>
            </p:extLst>
          </p:nvPr>
        </p:nvGraphicFramePr>
        <p:xfrm>
          <a:off x="0" y="1089429"/>
          <a:ext cx="9224962" cy="403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244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2560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fld id="{3A77FFCB-1560-4F25-B702-CBAE6B77F00D}" type="slidenum">
              <a:rPr lang="en-US" altLang="de-DE" sz="1400" b="0" smtClean="0"/>
              <a:pPr/>
              <a:t>14</a:t>
            </a:fld>
            <a:endParaRPr lang="en-US" altLang="de-DE" sz="1400" b="0" dirty="0"/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171450" y="825499"/>
            <a:ext cx="8609693" cy="537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Umweltministerium (BMK)</a:t>
            </a:r>
            <a:br>
              <a:rPr lang="de-DE" altLang="de-DE" sz="2400" b="0" dirty="0">
                <a:latin typeface="Arial" charset="0"/>
                <a:cs typeface="Times New Roman" pitchFamily="18" charset="0"/>
              </a:rPr>
            </a:br>
            <a:r>
              <a:rPr lang="de-DE" altLang="de-DE" sz="1900" b="0" i="1" dirty="0">
                <a:latin typeface="Arial" charset="0"/>
                <a:cs typeface="Times New Roman" pitchFamily="18" charset="0"/>
              </a:rPr>
              <a:t>Gesamt-Koordination, Zeichengeber, UZ-Auszeichnungsfeier</a:t>
            </a:r>
            <a:r>
              <a:rPr lang="de-DE" altLang="de-DE" sz="1900" b="0" dirty="0">
                <a:latin typeface="Arial" charset="0"/>
                <a:cs typeface="Times New Roman" pitchFamily="18" charset="0"/>
              </a:rPr>
              <a:t> </a:t>
            </a:r>
            <a:br>
              <a:rPr lang="de-DE" altLang="de-DE" sz="1900" b="0" dirty="0">
                <a:latin typeface="Arial" charset="0"/>
                <a:cs typeface="Times New Roman" pitchFamily="18" charset="0"/>
              </a:rPr>
            </a:br>
            <a:r>
              <a:rPr lang="de-DE" altLang="de-DE" sz="1900" b="0" dirty="0">
                <a:latin typeface="Arial" charset="0"/>
                <a:cs typeface="Times New Roman" pitchFamily="18" charset="0"/>
              </a:rPr>
              <a:t>Elvira Kreuzpointner </a:t>
            </a:r>
            <a:r>
              <a:rPr lang="de-DE" altLang="de-DE" sz="1900" b="0" dirty="0">
                <a:latin typeface="Arial" charset="0"/>
                <a:cs typeface="Times New Roman" pitchFamily="18" charset="0"/>
                <a:sym typeface="Wingdings" pitchFamily="2" charset="2"/>
              </a:rPr>
              <a:t> (01) 711 61 62 – 1648 </a:t>
            </a:r>
            <a:br>
              <a:rPr lang="de-DE" altLang="de-DE" sz="1900" b="0" dirty="0">
                <a:latin typeface="Arial" charset="0"/>
                <a:cs typeface="Times New Roman" pitchFamily="18" charset="0"/>
                <a:sym typeface="Wingdings" pitchFamily="2" charset="2"/>
              </a:rPr>
            </a:br>
            <a:r>
              <a:rPr lang="de-DE" altLang="de-DE" sz="1900" b="0" dirty="0">
                <a:solidFill>
                  <a:srgbClr val="0000FF"/>
                </a:solidFill>
                <a:latin typeface="Arial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elvira.kreuzpointner@bmk.gv.at</a:t>
            </a:r>
            <a:r>
              <a:rPr lang="de-DE" altLang="de-DE" sz="1900" b="0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altLang="de-DE" sz="1900" b="0" dirty="0">
                <a:latin typeface="Arial" charset="0"/>
                <a:cs typeface="Times New Roman" pitchFamily="18" charset="0"/>
                <a:sym typeface="Wingdings" pitchFamily="2" charset="2"/>
              </a:rPr>
              <a:t> </a:t>
            </a:r>
            <a:endParaRPr lang="de-DE" altLang="de-DE" sz="1900" b="0" i="1" dirty="0">
              <a:latin typeface="Arial" charset="0"/>
              <a:cs typeface="Times New Roman" pitchFamily="18" charset="0"/>
            </a:endParaRPr>
          </a:p>
          <a:p>
            <a:pPr>
              <a:spcBef>
                <a:spcPts val="1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Bildungsministerium (BMBWF)</a:t>
            </a:r>
            <a:br>
              <a:rPr lang="de-DE" altLang="de-DE" sz="2400" b="0" dirty="0">
                <a:latin typeface="Arial" charset="0"/>
                <a:cs typeface="Times New Roman" pitchFamily="18" charset="0"/>
              </a:rPr>
            </a:br>
            <a:r>
              <a:rPr lang="de-DE" altLang="de-DE" sz="1900" b="0" i="1" dirty="0">
                <a:latin typeface="Arial" charset="0"/>
                <a:cs typeface="Times New Roman" pitchFamily="18" charset="0"/>
              </a:rPr>
              <a:t>Bildungsförderungsfond, Dienstfreistellungen, Zeichengeber</a:t>
            </a:r>
            <a:r>
              <a:rPr lang="de-DE" altLang="de-DE" sz="1900" b="0" dirty="0">
                <a:latin typeface="Arial" charset="0"/>
                <a:cs typeface="Times New Roman" pitchFamily="18" charset="0"/>
              </a:rPr>
              <a:t> </a:t>
            </a:r>
            <a:br>
              <a:rPr lang="de-DE" altLang="de-DE" sz="1900" b="0" dirty="0">
                <a:latin typeface="Arial" charset="0"/>
                <a:cs typeface="Times New Roman" pitchFamily="18" charset="0"/>
              </a:rPr>
            </a:br>
            <a:r>
              <a:rPr lang="de-DE" altLang="de-DE" sz="1900" b="0" dirty="0">
                <a:latin typeface="Arial" charset="0"/>
                <a:cs typeface="Times New Roman" pitchFamily="18" charset="0"/>
              </a:rPr>
              <a:t>Hanna </a:t>
            </a:r>
            <a:r>
              <a:rPr lang="de-DE" altLang="de-DE" sz="1900" b="0" dirty="0" err="1">
                <a:latin typeface="Arial" charset="0"/>
                <a:cs typeface="Times New Roman" pitchFamily="18" charset="0"/>
              </a:rPr>
              <a:t>Malhonen</a:t>
            </a:r>
            <a:r>
              <a:rPr lang="de-DE" altLang="de-DE" sz="1900" b="0" dirty="0">
                <a:latin typeface="Arial" charset="0"/>
                <a:cs typeface="Times New Roman" pitchFamily="18" charset="0"/>
              </a:rPr>
              <a:t> </a:t>
            </a:r>
            <a:r>
              <a:rPr lang="de-DE" altLang="de-DE" sz="1900" b="0" dirty="0">
                <a:latin typeface="Arial" charset="0"/>
                <a:cs typeface="Times New Roman" pitchFamily="18" charset="0"/>
                <a:sym typeface="Wingdings" pitchFamily="2" charset="2"/>
              </a:rPr>
              <a:t> (01) </a:t>
            </a:r>
            <a:r>
              <a:rPr lang="de-DE" altLang="de-DE" sz="1900" b="0" dirty="0">
                <a:latin typeface="Arial" charset="0"/>
                <a:cs typeface="Times New Roman" pitchFamily="18" charset="0"/>
              </a:rPr>
              <a:t>531 20 </a:t>
            </a:r>
            <a:r>
              <a:rPr lang="de-DE" altLang="de-DE" sz="1900" b="0" dirty="0">
                <a:latin typeface="Arial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lang="de-DE" altLang="de-DE" sz="1900" b="0" dirty="0">
                <a:latin typeface="Arial" charset="0"/>
                <a:cs typeface="Times New Roman" pitchFamily="18" charset="0"/>
              </a:rPr>
              <a:t> 2532</a:t>
            </a:r>
            <a:r>
              <a:rPr lang="de-DE" altLang="de-DE" sz="1900" b="0" dirty="0">
                <a:latin typeface="Arial" charset="0"/>
                <a:cs typeface="Times New Roman" pitchFamily="18" charset="0"/>
                <a:sym typeface="Wingdings" pitchFamily="2" charset="2"/>
              </a:rPr>
              <a:t> </a:t>
            </a:r>
            <a:br>
              <a:rPr lang="de-DE" altLang="de-DE" sz="1900" b="0" dirty="0">
                <a:latin typeface="Arial" charset="0"/>
                <a:cs typeface="Times New Roman" pitchFamily="18" charset="0"/>
                <a:sym typeface="Wingdings" pitchFamily="2" charset="2"/>
              </a:rPr>
            </a:br>
            <a:r>
              <a:rPr lang="de-DE" altLang="de-DE" sz="1900" b="0" dirty="0">
                <a:latin typeface="Arial" charset="0"/>
                <a:cs typeface="Times New Roman" pitchFamily="18" charset="0"/>
                <a:sym typeface="Wingdings" pitchFamily="2" charset="2"/>
                <a:hlinkClick r:id="rId4"/>
              </a:rPr>
              <a:t>hanna.malhonen@bmbwf.gv.at</a:t>
            </a:r>
            <a:r>
              <a:rPr lang="de-DE" altLang="de-DE" sz="1900" b="0" dirty="0">
                <a:latin typeface="Arial" charset="0"/>
                <a:cs typeface="Times New Roman" pitchFamily="18" charset="0"/>
                <a:sym typeface="Wingdings" pitchFamily="2" charset="2"/>
              </a:rPr>
              <a:t> </a:t>
            </a:r>
            <a:endParaRPr lang="de-DE" altLang="de-DE" sz="1900" b="0" dirty="0">
              <a:solidFill>
                <a:schemeClr val="accent2"/>
              </a:solidFill>
              <a:latin typeface="Arial" charset="0"/>
              <a:cs typeface="Times New Roman" pitchFamily="18" charset="0"/>
              <a:sym typeface="Wingdings" pitchFamily="2" charset="2"/>
            </a:endParaRPr>
          </a:p>
          <a:p>
            <a:pPr>
              <a:spcBef>
                <a:spcPts val="1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FORUM Umweltbildung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(Karin </a:t>
            </a:r>
            <a:r>
              <a:rPr lang="de-DE" altLang="de-DE" sz="2000" b="0" dirty="0" err="1">
                <a:latin typeface="Arial" charset="0"/>
                <a:cs typeface="Times New Roman" pitchFamily="18" charset="0"/>
              </a:rPr>
              <a:t>Schneeweiss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1900" b="0" i="1" dirty="0">
                <a:latin typeface="Arial" charset="0"/>
                <a:cs typeface="Times New Roman" pitchFamily="18" charset="0"/>
              </a:rPr>
              <a:t>teilweise</a:t>
            </a:r>
            <a:r>
              <a:rPr lang="de-DE" altLang="de-DE" sz="1900" b="0" dirty="0">
                <a:latin typeface="Arial" charset="0"/>
                <a:cs typeface="Times New Roman" pitchFamily="18" charset="0"/>
              </a:rPr>
              <a:t> </a:t>
            </a:r>
            <a:r>
              <a:rPr lang="de-DE" altLang="de-DE" sz="1900" b="0" i="1" dirty="0" err="1">
                <a:latin typeface="Arial" charset="0"/>
                <a:cs typeface="Times New Roman" pitchFamily="18" charset="0"/>
              </a:rPr>
              <a:t>Kriterienerstellung</a:t>
            </a:r>
            <a:r>
              <a:rPr lang="de-DE" altLang="de-DE" sz="1900" b="0" i="1" dirty="0">
                <a:latin typeface="Arial" charset="0"/>
                <a:cs typeface="Times New Roman" pitchFamily="18" charset="0"/>
              </a:rPr>
              <a:t> UZ 301</a:t>
            </a:r>
            <a:br>
              <a:rPr lang="de-DE" altLang="de-DE" sz="1900" b="0" i="1" dirty="0">
                <a:latin typeface="Arial" charset="0"/>
                <a:cs typeface="Times New Roman" pitchFamily="18" charset="0"/>
              </a:rPr>
            </a:br>
            <a:r>
              <a:rPr lang="de-DE" altLang="de-DE" sz="1900" b="0" dirty="0">
                <a:latin typeface="Arial" charset="0"/>
                <a:cs typeface="Times New Roman" pitchFamily="18" charset="0"/>
                <a:hlinkClick r:id="rId5"/>
              </a:rPr>
              <a:t>karin.schneeweiss@umweltbildung.at</a:t>
            </a:r>
            <a:r>
              <a:rPr lang="de-DE" altLang="de-DE" sz="1900" b="0" dirty="0">
                <a:latin typeface="Arial" charset="0"/>
                <a:cs typeface="Times New Roman" pitchFamily="18" charset="0"/>
              </a:rPr>
              <a:t> </a:t>
            </a:r>
            <a:r>
              <a:rPr lang="de-DE" altLang="de-DE" sz="1900" b="0" dirty="0">
                <a:latin typeface="Arial" charset="0"/>
                <a:cs typeface="Times New Roman" pitchFamily="18" charset="0"/>
                <a:sym typeface="Wingdings" pitchFamily="2" charset="2"/>
              </a:rPr>
              <a:t> (01) </a:t>
            </a:r>
            <a:r>
              <a:rPr lang="de-DE" altLang="de-DE" sz="1900" b="0" dirty="0">
                <a:latin typeface="Arial" charset="0"/>
                <a:cs typeface="Times New Roman" pitchFamily="18" charset="0"/>
              </a:rPr>
              <a:t>402 47 01 - 16</a:t>
            </a:r>
            <a:r>
              <a:rPr lang="de-DE" altLang="de-DE" sz="1900" b="0" dirty="0">
                <a:latin typeface="Arial" charset="0"/>
                <a:cs typeface="Times New Roman" pitchFamily="18" charset="0"/>
                <a:sym typeface="Wingdings" pitchFamily="2" charset="2"/>
              </a:rPr>
              <a:t> </a:t>
            </a:r>
            <a:endParaRPr lang="de-DE" altLang="de-DE" sz="1900" b="0" dirty="0">
              <a:latin typeface="Arial" charset="0"/>
              <a:cs typeface="Times New Roman" pitchFamily="18" charset="0"/>
            </a:endParaRPr>
          </a:p>
          <a:p>
            <a:pPr>
              <a:spcBef>
                <a:spcPts val="1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VKI Verein für Konsumenteninformation</a:t>
            </a:r>
            <a:br>
              <a:rPr lang="de-DE" altLang="de-DE" sz="2400" b="0" dirty="0">
                <a:latin typeface="Arial" charset="0"/>
                <a:cs typeface="Times New Roman" pitchFamily="18" charset="0"/>
              </a:rPr>
            </a:br>
            <a:r>
              <a:rPr lang="de-DE" altLang="de-DE" sz="1900" b="0" i="1" dirty="0">
                <a:latin typeface="Arial" charset="0"/>
                <a:cs typeface="Times New Roman" pitchFamily="18" charset="0"/>
              </a:rPr>
              <a:t>Administration, Prüfungsorganisation, </a:t>
            </a:r>
            <a:r>
              <a:rPr lang="de-DE" altLang="de-DE" sz="1900" b="0" i="1" dirty="0" err="1">
                <a:latin typeface="Arial" charset="0"/>
                <a:cs typeface="Times New Roman" pitchFamily="18" charset="0"/>
              </a:rPr>
              <a:t>Kriterienerstellung</a:t>
            </a:r>
            <a:r>
              <a:rPr lang="de-DE" altLang="de-DE" sz="1900" b="0" i="1" dirty="0">
                <a:latin typeface="Arial" charset="0"/>
                <a:cs typeface="Times New Roman" pitchFamily="18" charset="0"/>
              </a:rPr>
              <a:t> UZ 301</a:t>
            </a:r>
            <a:r>
              <a:rPr lang="de-DE" altLang="de-DE" sz="1900" b="0" dirty="0">
                <a:latin typeface="Arial" charset="0"/>
                <a:cs typeface="Times New Roman" pitchFamily="18" charset="0"/>
              </a:rPr>
              <a:t> </a:t>
            </a:r>
            <a:br>
              <a:rPr lang="de-DE" altLang="de-DE" sz="1900" b="0" dirty="0">
                <a:latin typeface="Arial" charset="0"/>
                <a:cs typeface="Times New Roman" pitchFamily="18" charset="0"/>
              </a:rPr>
            </a:br>
            <a:r>
              <a:rPr lang="de-DE" altLang="de-DE" sz="1900" b="0" dirty="0">
                <a:latin typeface="Arial" charset="0"/>
                <a:cs typeface="Times New Roman" pitchFamily="18" charset="0"/>
              </a:rPr>
              <a:t>Arno Dermutz </a:t>
            </a:r>
            <a:r>
              <a:rPr lang="de-DE" altLang="de-DE" sz="1900" b="0" dirty="0">
                <a:latin typeface="Arial" charset="0"/>
                <a:cs typeface="Times New Roman" pitchFamily="18" charset="0"/>
                <a:sym typeface="Wingdings" pitchFamily="2" charset="2"/>
              </a:rPr>
              <a:t> (01) 588 77 – 255, </a:t>
            </a:r>
            <a:r>
              <a:rPr lang="de-DE" altLang="de-DE" sz="1900" b="0" dirty="0">
                <a:latin typeface="Arial" charset="0"/>
                <a:cs typeface="Times New Roman" pitchFamily="18" charset="0"/>
                <a:sym typeface="Wingdings" pitchFamily="2" charset="2"/>
                <a:hlinkClick r:id="rId6"/>
              </a:rPr>
              <a:t>arno.dermutz@vki.at</a:t>
            </a:r>
            <a:r>
              <a:rPr lang="de-DE" altLang="de-DE" sz="1900" b="0" dirty="0">
                <a:latin typeface="Arial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>
              <a:spcBef>
                <a:spcPts val="1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  <a:sym typeface="Wingdings" pitchFamily="2" charset="2"/>
              </a:rPr>
              <a:t>Berater/innen: </a:t>
            </a:r>
            <a:r>
              <a:rPr lang="de-DE" altLang="de-DE" sz="2000" b="0" dirty="0">
                <a:solidFill>
                  <a:srgbClr val="0000FF"/>
                </a:solidFill>
                <a:latin typeface="Arial" charset="0"/>
                <a:cs typeface="Times New Roman" pitchFamily="18" charset="0"/>
                <a:sym typeface="Wingdings" pitchFamily="2" charset="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https://bildung.umweltzeichen.at  Berater UZ 301</a:t>
            </a:r>
            <a:r>
              <a:rPr lang="de-DE" altLang="de-DE" sz="2000" b="0" dirty="0">
                <a:solidFill>
                  <a:srgbClr val="0000FF"/>
                </a:solidFill>
                <a:latin typeface="Arial" charset="0"/>
                <a:cs typeface="Times New Roman" pitchFamily="18" charset="0"/>
                <a:sym typeface="Wingdings" pitchFamily="2" charset="2"/>
              </a:rPr>
              <a:t> </a:t>
            </a:r>
            <a:endParaRPr lang="de-DE" altLang="de-DE" sz="1600" b="0" dirty="0">
              <a:solidFill>
                <a:srgbClr val="0000FF"/>
              </a:solidFill>
              <a:latin typeface="Arial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3200" b="0" dirty="0">
                <a:latin typeface="Arial Black" pitchFamily="34" charset="0"/>
              </a:rPr>
              <a:t>  Umweltzeichenteam, Kontakte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83" y="3801930"/>
            <a:ext cx="730949" cy="73209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929" y="4779387"/>
            <a:ext cx="527443" cy="80986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846" y="2848409"/>
            <a:ext cx="2371154" cy="79381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B5B22A5-A1E6-47AC-AD5F-2BC768B06F7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699" y="1529200"/>
            <a:ext cx="2336006" cy="84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25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26627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BC6B03F6-3CE3-4B28-9686-C1D9CB963FA2}" type="slidenum">
              <a:rPr lang="en-US" altLang="de-DE" sz="1400" b="0" smtClean="0"/>
              <a:pPr/>
              <a:t>15</a:t>
            </a:fld>
            <a:endParaRPr lang="en-US" altLang="de-DE" sz="1400" b="0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320675" y="444193"/>
            <a:ext cx="8420100" cy="617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br>
              <a:rPr lang="de-DE" altLang="de-DE" sz="4000" b="0" dirty="0">
                <a:solidFill>
                  <a:schemeClr val="tx2"/>
                </a:solidFill>
                <a:latin typeface="Arial Black" pitchFamily="34" charset="0"/>
              </a:rPr>
            </a:br>
            <a:r>
              <a:rPr lang="de-DE" altLang="de-DE" sz="4800" i="1" dirty="0" err="1">
                <a:solidFill>
                  <a:srgbClr val="339933"/>
                </a:solidFill>
                <a:latin typeface="Arial Black" panose="020B0A04020102020204" pitchFamily="34" charset="0"/>
              </a:rPr>
              <a:t>everyday</a:t>
            </a:r>
            <a:r>
              <a:rPr lang="de-DE" altLang="de-DE" sz="4800" i="1" dirty="0">
                <a:solidFill>
                  <a:srgbClr val="339933"/>
                </a:solidFill>
                <a:latin typeface="Arial Black" panose="020B0A04020102020204" pitchFamily="34" charset="0"/>
              </a:rPr>
              <a:t> </a:t>
            </a:r>
            <a:r>
              <a:rPr lang="de-DE" altLang="de-DE" sz="4800" i="1" dirty="0" err="1">
                <a:solidFill>
                  <a:srgbClr val="339933"/>
                </a:solidFill>
                <a:latin typeface="Arial Black" panose="020B0A04020102020204" pitchFamily="34" charset="0"/>
              </a:rPr>
              <a:t>for</a:t>
            </a:r>
            <a:r>
              <a:rPr lang="de-DE" altLang="de-DE" sz="4800" i="1" dirty="0">
                <a:solidFill>
                  <a:srgbClr val="339933"/>
                </a:solidFill>
                <a:latin typeface="Arial Black" panose="020B0A04020102020204" pitchFamily="34" charset="0"/>
              </a:rPr>
              <a:t> </a:t>
            </a:r>
            <a:r>
              <a:rPr lang="de-DE" altLang="de-DE" sz="4800" i="1" dirty="0" err="1">
                <a:solidFill>
                  <a:srgbClr val="339933"/>
                </a:solidFill>
                <a:latin typeface="Arial Black" panose="020B0A04020102020204" pitchFamily="34" charset="0"/>
              </a:rPr>
              <a:t>future</a:t>
            </a:r>
            <a:br>
              <a:rPr lang="de-DE" altLang="de-DE" sz="4800" b="0" dirty="0">
                <a:latin typeface="Arial Black" pitchFamily="34" charset="0"/>
              </a:rPr>
            </a:br>
            <a:r>
              <a:rPr lang="de-DE" altLang="de-DE" sz="2400" b="0" dirty="0">
                <a:latin typeface="Arial Black" pitchFamily="34" charset="0"/>
              </a:rPr>
              <a:t>ausgezeichnete Produkte </a:t>
            </a:r>
            <a:r>
              <a:rPr lang="de-DE" altLang="de-DE" sz="2400" b="0">
                <a:latin typeface="Arial Black" pitchFamily="34" charset="0"/>
              </a:rPr>
              <a:t>&amp; Dienstleistungen</a:t>
            </a:r>
            <a:r>
              <a:rPr lang="de-DE" altLang="de-DE" sz="4000" b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de-DE" altLang="de-DE" sz="3600" dirty="0">
                <a:solidFill>
                  <a:schemeClr val="tx2"/>
                </a:solidFill>
                <a:latin typeface="Arial" charset="0"/>
                <a:hlinkClick r:id="rId3"/>
              </a:rPr>
              <a:t>www.umweltzeichen.at</a:t>
            </a:r>
            <a:r>
              <a:rPr lang="de-DE" altLang="de-DE" sz="3600" dirty="0">
                <a:solidFill>
                  <a:schemeClr val="tx2"/>
                </a:solidFill>
                <a:latin typeface="Arial" charset="0"/>
              </a:rPr>
              <a:t> </a:t>
            </a:r>
          </a:p>
          <a:p>
            <a:pPr algn="ctr" eaLnBrk="1" hangingPunct="1"/>
            <a:endParaRPr lang="de-DE" altLang="de-DE" sz="3200" dirty="0">
              <a:solidFill>
                <a:schemeClr val="tx2"/>
              </a:solidFill>
              <a:latin typeface="Arial" charset="0"/>
            </a:endParaRPr>
          </a:p>
          <a:p>
            <a:pPr algn="ctr" eaLnBrk="1" hangingPunct="1"/>
            <a:endParaRPr lang="de-DE" altLang="de-DE" sz="2400" b="0" dirty="0">
              <a:solidFill>
                <a:schemeClr val="tx2"/>
              </a:solidFill>
            </a:endParaRPr>
          </a:p>
          <a:p>
            <a:pPr algn="ctr" eaLnBrk="1" hangingPunct="1"/>
            <a:endParaRPr lang="de-DE" altLang="de-DE" sz="2400" b="0" dirty="0">
              <a:solidFill>
                <a:schemeClr val="tx2"/>
              </a:solidFill>
            </a:endParaRPr>
          </a:p>
          <a:p>
            <a:pPr algn="ctr" eaLnBrk="1" hangingPunct="1"/>
            <a:endParaRPr lang="de-DE" altLang="de-DE" sz="2400" b="0" dirty="0">
              <a:solidFill>
                <a:schemeClr val="tx2"/>
              </a:solidFill>
            </a:endParaRPr>
          </a:p>
          <a:p>
            <a:pPr algn="ctr" eaLnBrk="1" hangingPunct="1"/>
            <a:endParaRPr lang="de-DE" altLang="de-DE" sz="2400" b="0" dirty="0">
              <a:solidFill>
                <a:schemeClr val="tx2"/>
              </a:solidFill>
            </a:endParaRPr>
          </a:p>
          <a:p>
            <a:pPr algn="ctr" eaLnBrk="1" hangingPunct="1"/>
            <a:endParaRPr lang="de-DE" altLang="de-DE" sz="2400" b="0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ts val="600"/>
              </a:spcBef>
            </a:pPr>
            <a:r>
              <a:rPr lang="de-DE" altLang="de-DE" sz="3200" dirty="0">
                <a:solidFill>
                  <a:schemeClr val="tx2"/>
                </a:solidFill>
                <a:latin typeface="Arial" charset="0"/>
              </a:rPr>
              <a:t>Vielen Dank für Ihre Aufmerksamkeit</a:t>
            </a:r>
          </a:p>
          <a:p>
            <a:pPr algn="ctr" eaLnBrk="1" hangingPunct="1">
              <a:spcBef>
                <a:spcPts val="600"/>
              </a:spcBef>
            </a:pPr>
            <a:r>
              <a:rPr lang="de-DE" altLang="de-DE" sz="3200" dirty="0">
                <a:solidFill>
                  <a:srgbClr val="339933"/>
                </a:solidFill>
                <a:latin typeface="Arial" charset="0"/>
              </a:rPr>
              <a:t>Haben Sie Fragen zum Umweltzeichen?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-403225" y="0"/>
            <a:ext cx="7997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AT" altLang="de-DE"/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0" y="0"/>
            <a:ext cx="83375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100000"/>
              </a:spcBef>
            </a:pPr>
            <a:r>
              <a:rPr lang="de-AT" altLang="de-DE"/>
              <a:t> </a:t>
            </a:r>
          </a:p>
          <a:p>
            <a:pPr algn="ctr"/>
            <a:endParaRPr lang="de-AT" altLang="de-DE"/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0" y="0"/>
            <a:ext cx="795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AT" altLang="de-DE"/>
              <a:t> </a:t>
            </a:r>
          </a:p>
        </p:txBody>
      </p:sp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0" y="2355850"/>
            <a:ext cx="8648700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AT" altLang="de-DE"/>
          </a:p>
        </p:txBody>
      </p:sp>
      <p:sp>
        <p:nvSpPr>
          <p:cNvPr id="26633" name="Rectangle 8"/>
          <p:cNvSpPr>
            <a:spLocks noChangeArrowheads="1"/>
          </p:cNvSpPr>
          <p:nvPr/>
        </p:nvSpPr>
        <p:spPr bwMode="auto">
          <a:xfrm>
            <a:off x="0" y="0"/>
            <a:ext cx="9144000" cy="1054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AT" alt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2823651-E23B-4411-A142-7023F5B429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307" y="3192870"/>
            <a:ext cx="2116836" cy="207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7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512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50994F3D-2729-46A2-950D-B2979A48FC8F}" type="slidenum">
              <a:rPr lang="en-US" altLang="de-DE" sz="1400" b="0" smtClean="0"/>
              <a:pPr/>
              <a:t>2</a:t>
            </a:fld>
            <a:endParaRPr lang="en-US" altLang="de-DE" sz="1400" b="0"/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171450" y="714375"/>
            <a:ext cx="8872537" cy="582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4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Ziele </a:t>
            </a:r>
            <a:r>
              <a:rPr lang="de-DE" altLang="de-DE" sz="2400" b="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seit über 30 Jahren 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(seit 1990)</a:t>
            </a:r>
            <a:endParaRPr lang="de-DE" altLang="de-DE" sz="2400" b="0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  <a:p>
            <a:pPr lvl="1">
              <a:spcBef>
                <a:spcPct val="25000"/>
              </a:spcBef>
              <a:buFont typeface="Wingdings" pitchFamily="2" charset="2"/>
              <a:buChar char="§"/>
            </a:pPr>
            <a:r>
              <a:rPr lang="de-DE" altLang="de-DE" sz="2000" dirty="0">
                <a:latin typeface="Arial" charset="0"/>
                <a:cs typeface="Times New Roman" pitchFamily="18" charset="0"/>
              </a:rPr>
              <a:t>Kennzeichnung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von Produkten und Dienstleistungen: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 </a:t>
            </a:r>
            <a:br>
              <a:rPr lang="de-DE" altLang="de-DE" sz="2000" dirty="0">
                <a:latin typeface="Arial" charset="0"/>
                <a:cs typeface="Times New Roman" pitchFamily="18" charset="0"/>
              </a:rPr>
            </a:br>
            <a:r>
              <a:rPr lang="de-DE" altLang="de-DE" sz="2000" dirty="0">
                <a:latin typeface="Arial" charset="0"/>
                <a:cs typeface="Times New Roman" pitchFamily="18" charset="0"/>
              </a:rPr>
              <a:t>Umwelt, Gesundheit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und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 Qualität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000" dirty="0">
                <a:solidFill>
                  <a:srgbClr val="008000"/>
                </a:solidFill>
                <a:latin typeface="Arial" charset="0"/>
                <a:cs typeface="Times New Roman" pitchFamily="18" charset="0"/>
              </a:rPr>
              <a:t>auf einem Blick</a:t>
            </a:r>
          </a:p>
          <a:p>
            <a:pPr lvl="1">
              <a:spcBef>
                <a:spcPct val="25000"/>
              </a:spcBef>
              <a:buFont typeface="Wingdings" pitchFamily="2" charset="2"/>
              <a:buChar char="§"/>
            </a:pPr>
            <a:r>
              <a:rPr lang="de-DE" altLang="de-DE" sz="2000" dirty="0">
                <a:latin typeface="Arial" charset="0"/>
                <a:cs typeface="Times New Roman" pitchFamily="18" charset="0"/>
              </a:rPr>
              <a:t>Nachhaltigkeit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von Konsum &amp; Dienstleistungsangeboten steigern</a:t>
            </a:r>
          </a:p>
          <a:p>
            <a:pPr>
              <a:spcBef>
                <a:spcPts val="1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Produkte und Dienstleistungen, ca. 80 Richtlinien für: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</a:t>
            </a:r>
            <a:endParaRPr lang="de-DE" altLang="de-DE" sz="2400" b="0" dirty="0">
              <a:latin typeface="Arial" charset="0"/>
              <a:cs typeface="Times New Roman" pitchFamily="18" charset="0"/>
            </a:endParaRPr>
          </a:p>
          <a:p>
            <a:pPr lvl="1">
              <a:spcBef>
                <a:spcPct val="25000"/>
              </a:spcBef>
              <a:buFont typeface="Wingdings" pitchFamily="2" charset="2"/>
              <a:buChar char="§"/>
            </a:pPr>
            <a:r>
              <a:rPr lang="de-DE" altLang="de-DE" sz="2000" dirty="0">
                <a:latin typeface="Arial" charset="0"/>
                <a:cs typeface="Times New Roman" pitchFamily="18" charset="0"/>
              </a:rPr>
              <a:t>Bauen &amp; Wohnen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: u.a. Bodenbeläge, Farben, (</a:t>
            </a:r>
            <a:r>
              <a:rPr lang="de-DE" altLang="de-DE" sz="2000" b="0" dirty="0" err="1">
                <a:latin typeface="Arial" charset="0"/>
                <a:cs typeface="Times New Roman" pitchFamily="18" charset="0"/>
              </a:rPr>
              <a:t>Schul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  <a:r>
              <a:rPr lang="de-DE" altLang="de-DE" sz="2000" b="0" dirty="0" err="1">
                <a:latin typeface="Arial" charset="0"/>
                <a:cs typeface="Times New Roman" pitchFamily="18" charset="0"/>
              </a:rPr>
              <a:t>möbel</a:t>
            </a:r>
            <a:endParaRPr lang="de-DE" altLang="de-DE" sz="2000" b="0" dirty="0">
              <a:latin typeface="Arial" charset="0"/>
              <a:cs typeface="Times New Roman" pitchFamily="18" charset="0"/>
            </a:endParaRPr>
          </a:p>
          <a:p>
            <a:pPr lvl="1">
              <a:spcBef>
                <a:spcPct val="25000"/>
              </a:spcBef>
              <a:buFont typeface="Wingdings" pitchFamily="2" charset="2"/>
              <a:buChar char="§"/>
            </a:pPr>
            <a:r>
              <a:rPr lang="de-DE" altLang="de-DE" sz="2000" dirty="0">
                <a:latin typeface="Arial" charset="0"/>
                <a:cs typeface="Times New Roman" pitchFamily="18" charset="0"/>
              </a:rPr>
              <a:t>Energie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: u. a. „Grüner Strom“ (UZ 46), Holzheizungen, </a:t>
            </a:r>
            <a:r>
              <a:rPr lang="de-DE" altLang="de-DE" sz="2000" b="0" dirty="0" err="1">
                <a:latin typeface="Arial" charset="0"/>
                <a:cs typeface="Times New Roman" pitchFamily="18" charset="0"/>
              </a:rPr>
              <a:t>Contracting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</a:t>
            </a:r>
          </a:p>
          <a:p>
            <a:pPr lvl="1">
              <a:spcBef>
                <a:spcPct val="25000"/>
              </a:spcBef>
              <a:buFont typeface="Wingdings" pitchFamily="2" charset="2"/>
              <a:buChar char="§"/>
            </a:pPr>
            <a:r>
              <a:rPr lang="de-DE" altLang="de-DE" sz="2000" dirty="0">
                <a:latin typeface="Arial" charset="0"/>
                <a:cs typeface="Times New Roman" pitchFamily="18" charset="0"/>
              </a:rPr>
              <a:t>Büro &amp; Papier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: u. a. Kopierpapier, Büroartikel, Druckerzeugnisse</a:t>
            </a:r>
          </a:p>
          <a:p>
            <a:pPr lvl="1">
              <a:spcBef>
                <a:spcPct val="25000"/>
              </a:spcBef>
              <a:buFont typeface="Wingdings" pitchFamily="2" charset="2"/>
              <a:buChar char="§"/>
            </a:pPr>
            <a:r>
              <a:rPr lang="de-DE" altLang="de-DE" sz="2000" dirty="0">
                <a:latin typeface="Arial" charset="0"/>
                <a:cs typeface="Times New Roman" pitchFamily="18" charset="0"/>
              </a:rPr>
              <a:t>Garten &amp; Haushalt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: u. a. Naturerden, Reinigungsmittel</a:t>
            </a:r>
          </a:p>
          <a:p>
            <a:pPr lvl="1">
              <a:spcBef>
                <a:spcPct val="25000"/>
              </a:spcBef>
              <a:buFont typeface="Wingdings" pitchFamily="2" charset="2"/>
              <a:buChar char="§"/>
            </a:pP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Tourismus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: Beherbergung &amp; Gastronomie inkl. Catering, Museen</a:t>
            </a:r>
          </a:p>
          <a:p>
            <a:pPr lvl="1">
              <a:spcBef>
                <a:spcPct val="25000"/>
              </a:spcBef>
              <a:buFont typeface="Wingdings" pitchFamily="2" charset="2"/>
              <a:buChar char="§"/>
            </a:pPr>
            <a:r>
              <a:rPr lang="de-DE" altLang="de-DE" sz="2200" dirty="0">
                <a:solidFill>
                  <a:srgbClr val="008000"/>
                </a:solidFill>
                <a:latin typeface="Arial" charset="0"/>
                <a:cs typeface="Times New Roman" pitchFamily="18" charset="0"/>
              </a:rPr>
              <a:t>Bildung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: Kindergärten, Schulen sowie Bildungseinrichtungen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dirty="0">
                <a:latin typeface="Arial" charset="0"/>
                <a:cs typeface="Times New Roman" pitchFamily="18" charset="0"/>
                <a:hlinkClick r:id="rId3"/>
              </a:rPr>
              <a:t>www.umweltzeichen.at/bildung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</a:t>
            </a:r>
            <a:endParaRPr lang="de-DE" altLang="de-DE" sz="2000" dirty="0">
              <a:latin typeface="Arial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UZ 301 gibt es seit 2002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Zeichengeber sind das  </a:t>
            </a:r>
            <a:r>
              <a:rPr lang="de-DE" altLang="de-DE" sz="200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Umweltministerium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BMK und das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Bildungsministerium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BMBWF (nur UZ 301 Schulen)</a:t>
            </a:r>
          </a:p>
        </p:txBody>
      </p:sp>
      <p:sp>
        <p:nvSpPr>
          <p:cNvPr id="5125" name="Freeform 3"/>
          <p:cNvSpPr>
            <a:spLocks/>
          </p:cNvSpPr>
          <p:nvPr/>
        </p:nvSpPr>
        <p:spPr bwMode="auto">
          <a:xfrm>
            <a:off x="0" y="0"/>
            <a:ext cx="6756400" cy="714375"/>
          </a:xfrm>
          <a:custGeom>
            <a:avLst/>
            <a:gdLst>
              <a:gd name="T0" fmla="*/ 2147483647 w 2084"/>
              <a:gd name="T1" fmla="*/ 0 h 450"/>
              <a:gd name="T2" fmla="*/ 2147483647 w 2084"/>
              <a:gd name="T3" fmla="*/ 0 h 450"/>
              <a:gd name="T4" fmla="*/ 2147483647 w 2084"/>
              <a:gd name="T5" fmla="*/ 2147483647 h 450"/>
              <a:gd name="T6" fmla="*/ 2147483647 w 2084"/>
              <a:gd name="T7" fmla="*/ 2147483647 h 450"/>
              <a:gd name="T8" fmla="*/ 2147483647 w 2084"/>
              <a:gd name="T9" fmla="*/ 0 h 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84" h="450">
                <a:moveTo>
                  <a:pt x="4" y="0"/>
                </a:moveTo>
                <a:cubicBezTo>
                  <a:pt x="340" y="0"/>
                  <a:pt x="1776" y="0"/>
                  <a:pt x="2084" y="0"/>
                </a:cubicBezTo>
                <a:cubicBezTo>
                  <a:pt x="2074" y="244"/>
                  <a:pt x="1896" y="326"/>
                  <a:pt x="1608" y="380"/>
                </a:cubicBezTo>
                <a:cubicBezTo>
                  <a:pt x="1278" y="450"/>
                  <a:pt x="282" y="432"/>
                  <a:pt x="4" y="432"/>
                </a:cubicBezTo>
                <a:cubicBezTo>
                  <a:pt x="4" y="187"/>
                  <a:pt x="0" y="234"/>
                  <a:pt x="4" y="0"/>
                </a:cubicBezTo>
                <a:close/>
              </a:path>
            </a:pathLst>
          </a:cu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126" name="Freeform 4"/>
          <p:cNvSpPr>
            <a:spLocks/>
          </p:cNvSpPr>
          <p:nvPr/>
        </p:nvSpPr>
        <p:spPr bwMode="auto">
          <a:xfrm>
            <a:off x="2743200" y="0"/>
            <a:ext cx="4108450" cy="714375"/>
          </a:xfrm>
          <a:custGeom>
            <a:avLst/>
            <a:gdLst>
              <a:gd name="T0" fmla="*/ 2147483647 w 2084"/>
              <a:gd name="T1" fmla="*/ 0 h 450"/>
              <a:gd name="T2" fmla="*/ 2147483647 w 2084"/>
              <a:gd name="T3" fmla="*/ 0 h 450"/>
              <a:gd name="T4" fmla="*/ 2147483647 w 2084"/>
              <a:gd name="T5" fmla="*/ 2147483647 h 450"/>
              <a:gd name="T6" fmla="*/ 2147483647 w 2084"/>
              <a:gd name="T7" fmla="*/ 2147483647 h 450"/>
              <a:gd name="T8" fmla="*/ 2147483647 w 2084"/>
              <a:gd name="T9" fmla="*/ 0 h 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84" h="450">
                <a:moveTo>
                  <a:pt x="4" y="0"/>
                </a:moveTo>
                <a:cubicBezTo>
                  <a:pt x="340" y="0"/>
                  <a:pt x="1776" y="0"/>
                  <a:pt x="2084" y="0"/>
                </a:cubicBezTo>
                <a:cubicBezTo>
                  <a:pt x="2074" y="244"/>
                  <a:pt x="1896" y="326"/>
                  <a:pt x="1608" y="380"/>
                </a:cubicBezTo>
                <a:cubicBezTo>
                  <a:pt x="1278" y="450"/>
                  <a:pt x="282" y="432"/>
                  <a:pt x="4" y="432"/>
                </a:cubicBezTo>
                <a:cubicBezTo>
                  <a:pt x="4" y="187"/>
                  <a:pt x="0" y="234"/>
                  <a:pt x="4" y="0"/>
                </a:cubicBezTo>
                <a:close/>
              </a:path>
            </a:pathLst>
          </a:cu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171450" y="0"/>
            <a:ext cx="8439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b="0">
                <a:latin typeface="Arial Black" pitchFamily="34" charset="0"/>
              </a:rPr>
              <a:t>Das Österreichische Umweltzeichen</a:t>
            </a:r>
          </a:p>
        </p:txBody>
      </p:sp>
    </p:spTree>
    <p:extLst>
      <p:ext uri="{BB962C8B-B14F-4D97-AF65-F5344CB8AC3E}">
        <p14:creationId xmlns:p14="http://schemas.microsoft.com/office/powerpoint/2010/main" val="100354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717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638AF0A4-D3D9-4922-A1BD-824FE2440D20}" type="slidenum">
              <a:rPr lang="en-US" altLang="de-DE" sz="1400" b="0" smtClean="0"/>
              <a:pPr/>
              <a:t>3</a:t>
            </a:fld>
            <a:endParaRPr lang="en-US" altLang="de-DE" sz="1400" b="0"/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271463" y="755650"/>
            <a:ext cx="8636000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Ökologie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Bewusstseinsbildung aller Beteiligten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mess- und sichtbare Umweltverbesserung am Standort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umweltverträgliche Produkte und Dienstleistungen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Soziales, Gesundheit und Qualität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positives Schulklima und Partizipation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Gesundheitsförderung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kontinuierliche Schulentwicklung (SQA, QIBB), Vernetzung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Ökonomie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Marketing- und Wettbewerbsvorteil für die Bildungseinrichtung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Einsparungen auch für Schulen verfügbar machen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Zusatzqualifikationen für </a:t>
            </a:r>
            <a:r>
              <a:rPr lang="de-DE" altLang="de-DE" sz="2000" b="0" dirty="0" err="1">
                <a:latin typeface="Arial" charset="0"/>
                <a:cs typeface="Times New Roman" pitchFamily="18" charset="0"/>
              </a:rPr>
              <a:t>SchülerInnen</a:t>
            </a:r>
            <a:endParaRPr lang="de-DE" altLang="de-DE" sz="2000" b="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7173" name="Freeform 3"/>
          <p:cNvSpPr>
            <a:spLocks/>
          </p:cNvSpPr>
          <p:nvPr/>
        </p:nvSpPr>
        <p:spPr bwMode="auto">
          <a:xfrm>
            <a:off x="0" y="0"/>
            <a:ext cx="6756400" cy="714375"/>
          </a:xfrm>
          <a:custGeom>
            <a:avLst/>
            <a:gdLst>
              <a:gd name="T0" fmla="*/ 2147483647 w 2084"/>
              <a:gd name="T1" fmla="*/ 0 h 450"/>
              <a:gd name="T2" fmla="*/ 2147483647 w 2084"/>
              <a:gd name="T3" fmla="*/ 0 h 450"/>
              <a:gd name="T4" fmla="*/ 2147483647 w 2084"/>
              <a:gd name="T5" fmla="*/ 2147483647 h 450"/>
              <a:gd name="T6" fmla="*/ 2147483647 w 2084"/>
              <a:gd name="T7" fmla="*/ 2147483647 h 450"/>
              <a:gd name="T8" fmla="*/ 2147483647 w 2084"/>
              <a:gd name="T9" fmla="*/ 0 h 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84" h="450">
                <a:moveTo>
                  <a:pt x="4" y="0"/>
                </a:moveTo>
                <a:cubicBezTo>
                  <a:pt x="340" y="0"/>
                  <a:pt x="1776" y="0"/>
                  <a:pt x="2084" y="0"/>
                </a:cubicBezTo>
                <a:cubicBezTo>
                  <a:pt x="2074" y="244"/>
                  <a:pt x="1896" y="326"/>
                  <a:pt x="1608" y="380"/>
                </a:cubicBezTo>
                <a:cubicBezTo>
                  <a:pt x="1278" y="450"/>
                  <a:pt x="282" y="432"/>
                  <a:pt x="4" y="432"/>
                </a:cubicBezTo>
                <a:cubicBezTo>
                  <a:pt x="4" y="187"/>
                  <a:pt x="0" y="234"/>
                  <a:pt x="4" y="0"/>
                </a:cubicBezTo>
                <a:close/>
              </a:path>
            </a:pathLst>
          </a:cu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7174" name="Freeform 4"/>
          <p:cNvSpPr>
            <a:spLocks/>
          </p:cNvSpPr>
          <p:nvPr/>
        </p:nvSpPr>
        <p:spPr bwMode="auto">
          <a:xfrm>
            <a:off x="2743200" y="0"/>
            <a:ext cx="4108450" cy="714375"/>
          </a:xfrm>
          <a:custGeom>
            <a:avLst/>
            <a:gdLst>
              <a:gd name="T0" fmla="*/ 2147483647 w 2084"/>
              <a:gd name="T1" fmla="*/ 0 h 450"/>
              <a:gd name="T2" fmla="*/ 2147483647 w 2084"/>
              <a:gd name="T3" fmla="*/ 0 h 450"/>
              <a:gd name="T4" fmla="*/ 2147483647 w 2084"/>
              <a:gd name="T5" fmla="*/ 2147483647 h 450"/>
              <a:gd name="T6" fmla="*/ 2147483647 w 2084"/>
              <a:gd name="T7" fmla="*/ 2147483647 h 450"/>
              <a:gd name="T8" fmla="*/ 2147483647 w 2084"/>
              <a:gd name="T9" fmla="*/ 0 h 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84" h="450">
                <a:moveTo>
                  <a:pt x="4" y="0"/>
                </a:moveTo>
                <a:cubicBezTo>
                  <a:pt x="340" y="0"/>
                  <a:pt x="1776" y="0"/>
                  <a:pt x="2084" y="0"/>
                </a:cubicBezTo>
                <a:cubicBezTo>
                  <a:pt x="2074" y="244"/>
                  <a:pt x="1896" y="326"/>
                  <a:pt x="1608" y="380"/>
                </a:cubicBezTo>
                <a:cubicBezTo>
                  <a:pt x="1278" y="450"/>
                  <a:pt x="282" y="432"/>
                  <a:pt x="4" y="432"/>
                </a:cubicBezTo>
                <a:cubicBezTo>
                  <a:pt x="4" y="187"/>
                  <a:pt x="0" y="234"/>
                  <a:pt x="4" y="0"/>
                </a:cubicBezTo>
                <a:close/>
              </a:path>
            </a:pathLst>
          </a:cu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7175" name="Text Box 5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 dirty="0">
                <a:latin typeface="Arial Black" pitchFamily="34" charset="0"/>
              </a:rPr>
              <a:t> Ziele der Richtlinie UZ 301</a:t>
            </a:r>
          </a:p>
        </p:txBody>
      </p:sp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171450" y="5638800"/>
            <a:ext cx="889152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de-DE" sz="2200" dirty="0">
                <a:latin typeface="Arial" charset="0"/>
                <a:cs typeface="Times New Roman" pitchFamily="18" charset="0"/>
              </a:rPr>
              <a:t>SDGs </a:t>
            </a:r>
            <a:r>
              <a:rPr lang="de-AT" altLang="de-DE" sz="2200" b="0" dirty="0">
                <a:latin typeface="Arial" charset="0"/>
                <a:cs typeface="Times New Roman" pitchFamily="18" charset="0"/>
              </a:rPr>
              <a:t>= </a:t>
            </a:r>
            <a:r>
              <a:rPr lang="de-AT" altLang="de-DE" sz="2200" dirty="0">
                <a:latin typeface="Arial" charset="0"/>
                <a:cs typeface="Times New Roman" pitchFamily="18" charset="0"/>
                <a:hlinkClick r:id="rId3"/>
              </a:rPr>
              <a:t>UN-Nachhaltigkeitsziele 2030</a:t>
            </a:r>
            <a:r>
              <a:rPr lang="de-AT" altLang="de-DE" sz="2200" b="0" dirty="0">
                <a:latin typeface="Arial" charset="0"/>
                <a:cs typeface="Times New Roman" pitchFamily="18" charset="0"/>
              </a:rPr>
              <a:t> … </a:t>
            </a:r>
            <a:r>
              <a:rPr lang="de-DE" altLang="de-DE" sz="2200" dirty="0">
                <a:latin typeface="Arial" charset="0"/>
                <a:cs typeface="Times New Roman" pitchFamily="18" charset="0"/>
                <a:hlinkClick r:id="rId4"/>
              </a:rPr>
              <a:t>gelten für jeden - überall</a:t>
            </a:r>
            <a:r>
              <a:rPr lang="de-AT" altLang="de-DE" sz="2200" b="0" dirty="0">
                <a:latin typeface="Arial" charset="0"/>
                <a:cs typeface="Times New Roman" pitchFamily="18" charset="0"/>
              </a:rPr>
              <a:t>  </a:t>
            </a:r>
            <a:br>
              <a:rPr lang="de-AT" altLang="de-DE" sz="2200" b="0" dirty="0">
                <a:latin typeface="Arial" charset="0"/>
                <a:cs typeface="Times New Roman" pitchFamily="18" charset="0"/>
              </a:rPr>
            </a:br>
            <a:r>
              <a:rPr lang="de-AT" altLang="de-DE" sz="2200" dirty="0">
                <a:latin typeface="Arial" charset="0"/>
                <a:cs typeface="Times New Roman" pitchFamily="18" charset="0"/>
              </a:rPr>
              <a:t>Bildung</a:t>
            </a:r>
            <a:r>
              <a:rPr lang="de-AT" altLang="de-DE" sz="2000" b="0" dirty="0">
                <a:latin typeface="Arial" charset="0"/>
              </a:rPr>
              <a:t> </a:t>
            </a:r>
            <a:r>
              <a:rPr lang="de-AT" altLang="de-DE" sz="2000" dirty="0">
                <a:solidFill>
                  <a:srgbClr val="C00000"/>
                </a:solidFill>
                <a:latin typeface="Arial" charset="0"/>
                <a:hlinkClick r:id="rId5"/>
              </a:rPr>
              <a:t>Weltaktionsprogramm</a:t>
            </a:r>
            <a:r>
              <a:rPr lang="de-AT" altLang="de-DE" sz="2000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de-AT" altLang="de-DE" sz="2000" dirty="0">
                <a:solidFill>
                  <a:srgbClr val="C00000"/>
                </a:solidFill>
                <a:latin typeface="Arial" charset="0"/>
                <a:sym typeface="Wingdings" panose="05000000000000000000" pitchFamily="2" charset="2"/>
              </a:rPr>
              <a:t> GAP 2030 </a:t>
            </a:r>
            <a:r>
              <a:rPr lang="de-AT" altLang="de-DE" sz="2000" b="0" dirty="0">
                <a:latin typeface="Arial" charset="0"/>
                <a:cs typeface="Times New Roman" pitchFamily="18" charset="0"/>
                <a:sym typeface="Wingdings" panose="05000000000000000000" pitchFamily="2" charset="2"/>
              </a:rPr>
              <a:t>mit SDGs im Focus</a:t>
            </a:r>
            <a:endParaRPr lang="de-AT" altLang="de-DE" sz="2000" b="0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28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7D871635-84A1-4F4C-9AB4-9C8F79F9D373}" type="slidenum">
              <a:rPr lang="en-US" altLang="de-DE" sz="1400" b="0" smtClean="0"/>
              <a:pPr/>
              <a:t>4</a:t>
            </a:fld>
            <a:endParaRPr lang="en-US" altLang="de-DE" sz="1400" b="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3000" b="0" dirty="0">
                <a:latin typeface="Arial Black" pitchFamily="34" charset="0"/>
              </a:rPr>
              <a:t>Ein ganzheitliches Schulprogramm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1438709"/>
            <a:ext cx="2761548" cy="2062843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075436" y="782398"/>
            <a:ext cx="2592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Bildungsqualität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300203" y="2130831"/>
            <a:ext cx="21146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Umwelt- und </a:t>
            </a:r>
            <a:b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Klimaschutz</a:t>
            </a:r>
          </a:p>
        </p:txBody>
      </p:sp>
      <p:sp>
        <p:nvSpPr>
          <p:cNvPr id="5" name="Rechteck 4"/>
          <p:cNvSpPr/>
          <p:nvPr/>
        </p:nvSpPr>
        <p:spPr>
          <a:xfrm>
            <a:off x="644964" y="2315498"/>
            <a:ext cx="1875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Gesundheit</a:t>
            </a:r>
          </a:p>
        </p:txBody>
      </p:sp>
      <p:sp>
        <p:nvSpPr>
          <p:cNvPr id="6" name="Rechteck 5"/>
          <p:cNvSpPr/>
          <p:nvPr/>
        </p:nvSpPr>
        <p:spPr>
          <a:xfrm>
            <a:off x="5514374" y="3873224"/>
            <a:ext cx="2029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Partizipation</a:t>
            </a:r>
          </a:p>
        </p:txBody>
      </p:sp>
      <p:sp>
        <p:nvSpPr>
          <p:cNvPr id="7" name="Rechteck 6"/>
          <p:cNvSpPr/>
          <p:nvPr/>
        </p:nvSpPr>
        <p:spPr>
          <a:xfrm>
            <a:off x="1289837" y="3866047"/>
            <a:ext cx="1996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Kooperation</a:t>
            </a:r>
          </a:p>
        </p:txBody>
      </p:sp>
      <p:sp>
        <p:nvSpPr>
          <p:cNvPr id="8" name="Rechteck 7"/>
          <p:cNvSpPr/>
          <p:nvPr/>
        </p:nvSpPr>
        <p:spPr>
          <a:xfrm>
            <a:off x="171450" y="4413567"/>
            <a:ext cx="87397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400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Umweltzeichen ist ein ganzheitliches Schulprogramm und ein systematischer Entwicklungsprozess für eine Bildung für eine nachhaltige Entwicklung</a:t>
            </a:r>
          </a:p>
        </p:txBody>
      </p:sp>
      <p:sp>
        <p:nvSpPr>
          <p:cNvPr id="9" name="Rechteck 8"/>
          <p:cNvSpPr/>
          <p:nvPr/>
        </p:nvSpPr>
        <p:spPr>
          <a:xfrm>
            <a:off x="2990850" y="3501552"/>
            <a:ext cx="22460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600" b="0" dirty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b="0" dirty="0">
                <a:latin typeface="Arial" panose="020B0604020202020204" pitchFamily="34" charset="0"/>
                <a:cs typeface="Arial" panose="020B0604020202020204" pitchFamily="34" charset="0"/>
              </a:rPr>
              <a:t>E. Schneider</a:t>
            </a:r>
          </a:p>
        </p:txBody>
      </p:sp>
      <p:sp>
        <p:nvSpPr>
          <p:cNvPr id="10" name="Rechteck 9"/>
          <p:cNvSpPr/>
          <p:nvPr/>
        </p:nvSpPr>
        <p:spPr>
          <a:xfrm>
            <a:off x="2717709" y="5851601"/>
            <a:ext cx="3307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Wissen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u="sng" dirty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Handeln!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430" y="5672291"/>
            <a:ext cx="1186543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31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819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C9A6DE75-4FA2-47CB-8331-561154FE9D1D}" type="slidenum">
              <a:rPr lang="en-US" altLang="de-DE" sz="1400" b="0" smtClean="0"/>
              <a:pPr/>
              <a:t>5</a:t>
            </a:fld>
            <a:endParaRPr lang="en-US" altLang="de-DE" sz="1400" b="0"/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508000" y="841375"/>
            <a:ext cx="8636000" cy="596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32000" lvl="0" indent="-432000" eaLnBrk="1" fontAlgn="auto" hangingPunct="1"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de-DE" altLang="de-DE" sz="24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Information und Kommunikation sind zentral</a:t>
            </a:r>
          </a:p>
          <a:p>
            <a:pPr marL="756000" lvl="1" indent="-288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Direktion und möglichst viele KollegInnen einbeziehen,</a:t>
            </a:r>
            <a:b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auch MitarbeiterInnen (z.B. </a:t>
            </a:r>
            <a:r>
              <a:rPr lang="de-DE" altLang="de-DE" sz="2000" b="0" dirty="0" err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SchulwartIn</a:t>
            </a: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, Sekretariat, Reinigungspersonal), SchülerInnen und Eltern.</a:t>
            </a:r>
          </a:p>
          <a:p>
            <a:pPr marL="756000" lvl="1" indent="-288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wer kann / will was beitragen (Ressourcen klären)?</a:t>
            </a:r>
          </a:p>
          <a:p>
            <a:pPr marL="756000" lvl="1" indent="-288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gibt es Anknüpfungspunkte zum Umweltzeichen,  </a:t>
            </a:r>
            <a:b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z.B. ÖKOLOG, Klimabündnis, Gesundheitsprojekte, QMS</a:t>
            </a:r>
            <a:b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welche Bereiche sind schon umgesetzt bzw. sollen zuerst umgesetzt werden, was ist schon dokumentiert?</a:t>
            </a:r>
            <a:b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</a:br>
            <a:r>
              <a:rPr lang="de-AT" altLang="de-DE" sz="2000" b="0" dirty="0">
                <a:solidFill>
                  <a:srgbClr val="008000"/>
                </a:solidFill>
                <a:latin typeface="Arial" charset="0"/>
              </a:rPr>
              <a:t>Meist ist viel vorhanden, etliche sind Kriterien bereits</a:t>
            </a:r>
            <a:r>
              <a:rPr lang="de-AT" altLang="de-DE" sz="2000" b="0" dirty="0">
                <a:solidFill>
                  <a:srgbClr val="008000"/>
                </a:solidFill>
                <a:latin typeface="Calibri"/>
              </a:rPr>
              <a:t> </a:t>
            </a:r>
            <a:r>
              <a:rPr lang="de-AT" altLang="de-DE" sz="2000" b="0" dirty="0">
                <a:solidFill>
                  <a:srgbClr val="008000"/>
                </a:solidFill>
                <a:latin typeface="Arial" charset="0"/>
              </a:rPr>
              <a:t>erfüllt!</a:t>
            </a:r>
            <a:endParaRPr lang="de-DE" altLang="de-DE" sz="2000" b="0" dirty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marL="756000" lvl="1" indent="-288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was kann und will die Schulgemeinschaft mit dem Umweltzeichen erreichen </a:t>
            </a: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(Wünsche, Ideen, Aufwand &amp; Nutzen)?</a:t>
            </a:r>
            <a:b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</a:br>
            <a:endParaRPr lang="de-DE" altLang="de-DE" sz="2000" b="0" dirty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marL="432000" lvl="0" indent="-43200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de-DE" altLang="de-DE" sz="24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Schulkonsens herstellen: z.B. SGA oder Schulforum</a:t>
            </a:r>
          </a:p>
          <a:p>
            <a:pPr marL="756000" lvl="1" indent="-288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Umwelt-</a:t>
            </a:r>
            <a:r>
              <a:rPr lang="de-DE" altLang="de-DE" sz="2000" b="0" dirty="0" err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KoordinatorIn</a:t>
            </a: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wählen und ein Umweltteam bilden</a:t>
            </a:r>
          </a:p>
          <a:p>
            <a:pPr marL="432000" lvl="0" indent="-432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de-DE" altLang="de-DE" sz="24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einfache Dokumentation: </a:t>
            </a:r>
            <a:r>
              <a:rPr lang="de-DE" altLang="de-DE" sz="24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online-Software</a:t>
            </a:r>
            <a:r>
              <a:rPr lang="de-DE" altLang="de-DE" sz="24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&amp;</a:t>
            </a:r>
            <a:r>
              <a:rPr lang="de-DE" altLang="de-DE" sz="24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Download Button</a:t>
            </a:r>
            <a:endParaRPr lang="de-DE" altLang="de-DE" sz="2000" dirty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marL="0" indent="0">
              <a:spcBef>
                <a:spcPct val="20000"/>
              </a:spcBef>
            </a:pPr>
            <a:endParaRPr lang="de-DE" altLang="de-DE" sz="2400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3200" b="0" dirty="0">
                <a:latin typeface="Arial Black" pitchFamily="34" charset="0"/>
              </a:rPr>
              <a:t>   Ein guter Start an der Schule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7B60636-F92A-4EBF-81C6-6AFABAD48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10" y="1675656"/>
            <a:ext cx="13954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603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921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FDDD36F0-AFBB-4DFF-A40C-33A6FA1D9FB0}" type="slidenum">
              <a:rPr lang="en-US" altLang="de-DE" sz="1400" b="0" smtClean="0"/>
              <a:pPr/>
              <a:t>6</a:t>
            </a:fld>
            <a:endParaRPr lang="en-US" altLang="de-DE" sz="1400" b="0"/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0" y="1240066"/>
            <a:ext cx="9377363" cy="503214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32000" lvl="0" indent="-432000" eaLnBrk="1" fontAlgn="auto" hangingPunct="1"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de-DE" altLang="de-DE" sz="24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Das Umweltzeichen ist mit vielen Programmen kompatibel</a:t>
            </a:r>
          </a:p>
          <a:p>
            <a:pPr marL="756000" lvl="1" indent="-288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QMS, ÖKOLOG, Klimabündnis, Gesundheitsfördernde Schulen, …</a:t>
            </a:r>
          </a:p>
          <a:p>
            <a:pPr marL="432000" lvl="0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de-DE" altLang="de-DE" sz="24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4 + 3 verpflichtende Bereiche von 10 für die Erstprüfung</a:t>
            </a:r>
          </a:p>
          <a:p>
            <a:pPr marL="756000" lvl="1" indent="-288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Umweltmanagement, Information und Soziales</a:t>
            </a:r>
          </a:p>
          <a:p>
            <a:pPr marL="756000" lvl="1" indent="-288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AT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Bildungsqualität und Bildung für nachhaltige Entwicklung</a:t>
            </a:r>
            <a:endParaRPr lang="de-DE" altLang="de-DE" sz="2000" b="0" dirty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marL="756000" lvl="1" indent="-288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Energienutzung und  -einsparung, Bauausführung</a:t>
            </a:r>
          </a:p>
          <a:p>
            <a:pPr marL="756000" lvl="1" indent="-288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Schuleigener Außenraum (z. B. Schulhof - wenn vorhanden)</a:t>
            </a:r>
          </a:p>
          <a:p>
            <a:pPr marL="756000" lvl="1" indent="-288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DE" altLang="de-DE" sz="2000" b="0" i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und 3 weitere Bereiche aus den 6 restlichen (</a:t>
            </a:r>
            <a:r>
              <a:rPr lang="de-DE" altLang="de-DE" sz="2000" b="0" i="1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Stufenmodell</a:t>
            </a:r>
            <a:r>
              <a:rPr lang="de-DE" altLang="de-DE" sz="2000" b="0" i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)</a:t>
            </a:r>
          </a:p>
          <a:p>
            <a:pPr marL="468000" lvl="1" indent="0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de-DE" altLang="de-DE" sz="20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Daher können bei der Erstprüfung 3 Bereiche ausgeblendet werden</a:t>
            </a:r>
            <a:br>
              <a:rPr lang="de-DE" altLang="de-DE" sz="20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</a:br>
            <a:endParaRPr lang="de-DE" altLang="de-DE" sz="2000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  <a:p>
            <a:pPr marL="432000" lvl="0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de-DE" altLang="de-DE" sz="2400" b="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Muss-Kriterien</a:t>
            </a:r>
            <a:r>
              <a:rPr lang="de-DE" altLang="de-DE" sz="24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sind zu erfüllen</a:t>
            </a:r>
          </a:p>
          <a:p>
            <a:pPr marL="432000" lvl="0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de-DE" altLang="de-DE" sz="24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Soll-Kriterien</a:t>
            </a:r>
            <a:r>
              <a:rPr lang="de-DE" altLang="de-DE" sz="24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und Eigeninitiativen mit Punktesystem</a:t>
            </a: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3200" b="0">
                <a:latin typeface="Arial Black" pitchFamily="34" charset="0"/>
              </a:rPr>
              <a:t>  Das UZ ist aufbauend &amp; flexibel</a:t>
            </a:r>
          </a:p>
        </p:txBody>
      </p:sp>
    </p:spTree>
    <p:extLst>
      <p:ext uri="{BB962C8B-B14F-4D97-AF65-F5344CB8AC3E}">
        <p14:creationId xmlns:p14="http://schemas.microsoft.com/office/powerpoint/2010/main" val="3729456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921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FDDD36F0-AFBB-4DFF-A40C-33A6FA1D9FB0}" type="slidenum">
              <a:rPr lang="en-US" altLang="de-DE" sz="1400" b="0" smtClean="0"/>
              <a:pPr/>
              <a:t>7</a:t>
            </a:fld>
            <a:endParaRPr lang="en-US" altLang="de-DE" sz="1400" b="0"/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0" y="970491"/>
            <a:ext cx="9377363" cy="558306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de-DE" altLang="de-DE" sz="24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Mindestpunkteanzahl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 je nach Audit &amp; Standort bzw. Schultyp</a:t>
            </a:r>
            <a:br>
              <a:rPr lang="de-DE" altLang="de-DE" sz="2400" b="0" dirty="0">
                <a:latin typeface="Arial" charset="0"/>
                <a:cs typeface="Times New Roman" pitchFamily="18" charset="0"/>
              </a:rPr>
            </a:br>
            <a:r>
              <a:rPr lang="de-DE" altLang="de-DE" sz="2400" b="0" dirty="0">
                <a:latin typeface="Arial" charset="0"/>
                <a:cs typeface="Times New Roman" pitchFamily="18" charset="0"/>
              </a:rPr>
              <a:t>aus Soll-Kriterien, Eigeninitiativen und ggf. Bonuspunkten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endParaRPr lang="de-DE" altLang="de-DE" sz="2400" b="0" dirty="0">
              <a:latin typeface="Arial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endParaRPr lang="de-DE" altLang="de-DE" sz="2400" b="0" dirty="0">
              <a:latin typeface="Arial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endParaRPr lang="de-DE" altLang="de-DE" sz="2400" b="0" dirty="0">
              <a:latin typeface="Arial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endParaRPr lang="de-DE" altLang="de-DE" sz="2400" b="0" dirty="0">
              <a:latin typeface="Arial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endParaRPr lang="de-DE" altLang="de-DE" sz="2400" b="0" dirty="0">
              <a:latin typeface="Arial" charset="0"/>
              <a:cs typeface="Times New Roman" pitchFamily="18" charset="0"/>
            </a:endParaRPr>
          </a:p>
          <a:p>
            <a:pPr marL="0" indent="0">
              <a:spcBef>
                <a:spcPct val="20000"/>
              </a:spcBef>
            </a:pPr>
            <a:endParaRPr lang="de-DE" altLang="de-DE" sz="2400" b="0" dirty="0">
              <a:latin typeface="Arial" charset="0"/>
              <a:cs typeface="Times New Roman" pitchFamily="18" charset="0"/>
            </a:endParaRPr>
          </a:p>
          <a:p>
            <a:pPr lvl="0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de-DE" altLang="de-DE" sz="24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Eigen- bzw. Zusatzinitiativen: pro Audit sind 10 Punkte möglich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 </a:t>
            </a:r>
            <a:br>
              <a:rPr lang="de-DE" altLang="de-DE" sz="2400" b="0" dirty="0">
                <a:latin typeface="Arial" charset="0"/>
                <a:cs typeface="Times New Roman" pitchFamily="18" charset="0"/>
              </a:rPr>
            </a:br>
            <a:r>
              <a:rPr lang="de-DE" altLang="de-DE" sz="24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(in der Software unter 4. Kriterien „11. Bereich“, </a:t>
            </a:r>
            <a:r>
              <a:rPr lang="de-DE" altLang="de-DE" sz="2000" b="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Initiativen </a:t>
            </a: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mit ÖUZ-Bezug</a:t>
            </a: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)</a:t>
            </a:r>
            <a:endParaRPr lang="de-DE" altLang="de-DE" sz="2400" b="0" dirty="0">
              <a:latin typeface="Arial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Bis zu 6 zusätzliche Punkte durch die „Halbzeitregelung“ (</a:t>
            </a:r>
            <a:r>
              <a:rPr lang="de-DE" altLang="de-DE" sz="24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M18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)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jeweils 2 Jahre nach dem letzten Audit für: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neue Projekte, aktueller ÖKOLOG-Bericht oder Maßnahmenplan</a:t>
            </a: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b="0" dirty="0">
                <a:latin typeface="Arial Black" pitchFamily="34" charset="0"/>
              </a:rPr>
              <a:t>  Soll-Kriterien, Eigeninitiativen, Bonus</a:t>
            </a:r>
          </a:p>
          <a:p>
            <a:endParaRPr lang="de-DE" altLang="de-DE" sz="3200" b="0" dirty="0">
              <a:latin typeface="Arial Black" pitchFamily="34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171450" y="1986154"/>
          <a:ext cx="8843142" cy="2456773"/>
        </p:xfrm>
        <a:graphic>
          <a:graphicData uri="http://schemas.openxmlformats.org/drawingml/2006/table">
            <a:tbl>
              <a:tblPr firstRow="1" firstCol="1" bandRow="1"/>
              <a:tblGrid>
                <a:gridCol w="4762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9573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Schultyp bzw. Standort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ts val="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Mindestpunkte für</a:t>
                      </a:r>
                      <a:r>
                        <a:rPr lang="de-DE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Erstprüfung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ts val="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Mindestpunkte </a:t>
                      </a:r>
                      <a:r>
                        <a:rPr lang="de-DE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Folgeprüfungen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801">
                <a:tc>
                  <a:txBody>
                    <a:bodyPr/>
                    <a:lstStyle/>
                    <a:p>
                      <a:pPr marL="36195" fontAlgn="auto" hangingPunct="1">
                        <a:lnSpc>
                          <a:spcPts val="24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Kleinstschulen </a:t>
                      </a:r>
                      <a:br>
                        <a:rPr lang="de-D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de-D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max. 3 Klassen oder max. 50 </a:t>
                      </a:r>
                      <a:r>
                        <a:rPr lang="de-DE" sz="1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SchülerInnen</a:t>
                      </a:r>
                      <a:r>
                        <a:rPr lang="de-D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br>
                        <a:rPr lang="de-D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br>
                        <a:rPr lang="de-D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de-D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Berufsschulen 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 </a:t>
                      </a:r>
                      <a:r>
                        <a:rPr lang="de-DE" sz="16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Polytechnische Schulen 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fontAlgn="auto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Alle anderen Schulen und PH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71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49625" y="6157913"/>
            <a:ext cx="2895600" cy="457200"/>
          </a:xfrm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1024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4FF1C3C0-7E66-43BC-93A5-F746C45943CD}" type="slidenum">
              <a:rPr lang="en-US" altLang="de-DE" sz="1400" b="0" smtClean="0"/>
              <a:pPr/>
              <a:t>8</a:t>
            </a:fld>
            <a:endParaRPr lang="en-US" altLang="de-DE" sz="1400" b="0"/>
          </a:p>
        </p:txBody>
      </p:sp>
      <p:sp>
        <p:nvSpPr>
          <p:cNvPr id="10244" name="Freeform 2"/>
          <p:cNvSpPr>
            <a:spLocks/>
          </p:cNvSpPr>
          <p:nvPr/>
        </p:nvSpPr>
        <p:spPr bwMode="auto">
          <a:xfrm>
            <a:off x="0" y="0"/>
            <a:ext cx="6756400" cy="714375"/>
          </a:xfrm>
          <a:custGeom>
            <a:avLst/>
            <a:gdLst>
              <a:gd name="T0" fmla="*/ 2147483647 w 2084"/>
              <a:gd name="T1" fmla="*/ 0 h 450"/>
              <a:gd name="T2" fmla="*/ 2147483647 w 2084"/>
              <a:gd name="T3" fmla="*/ 0 h 450"/>
              <a:gd name="T4" fmla="*/ 2147483647 w 2084"/>
              <a:gd name="T5" fmla="*/ 2147483647 h 450"/>
              <a:gd name="T6" fmla="*/ 2147483647 w 2084"/>
              <a:gd name="T7" fmla="*/ 2147483647 h 450"/>
              <a:gd name="T8" fmla="*/ 2147483647 w 2084"/>
              <a:gd name="T9" fmla="*/ 0 h 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84" h="450">
                <a:moveTo>
                  <a:pt x="4" y="0"/>
                </a:moveTo>
                <a:cubicBezTo>
                  <a:pt x="340" y="0"/>
                  <a:pt x="1776" y="0"/>
                  <a:pt x="2084" y="0"/>
                </a:cubicBezTo>
                <a:cubicBezTo>
                  <a:pt x="2074" y="244"/>
                  <a:pt x="1896" y="326"/>
                  <a:pt x="1608" y="380"/>
                </a:cubicBezTo>
                <a:cubicBezTo>
                  <a:pt x="1278" y="450"/>
                  <a:pt x="282" y="432"/>
                  <a:pt x="4" y="432"/>
                </a:cubicBezTo>
                <a:cubicBezTo>
                  <a:pt x="4" y="187"/>
                  <a:pt x="0" y="234"/>
                  <a:pt x="4" y="0"/>
                </a:cubicBezTo>
                <a:close/>
              </a:path>
            </a:pathLst>
          </a:cu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0245" name="Freeform 3"/>
          <p:cNvSpPr>
            <a:spLocks/>
          </p:cNvSpPr>
          <p:nvPr/>
        </p:nvSpPr>
        <p:spPr bwMode="auto">
          <a:xfrm>
            <a:off x="2743200" y="0"/>
            <a:ext cx="4108450" cy="714375"/>
          </a:xfrm>
          <a:custGeom>
            <a:avLst/>
            <a:gdLst>
              <a:gd name="T0" fmla="*/ 2147483647 w 2084"/>
              <a:gd name="T1" fmla="*/ 0 h 450"/>
              <a:gd name="T2" fmla="*/ 2147483647 w 2084"/>
              <a:gd name="T3" fmla="*/ 0 h 450"/>
              <a:gd name="T4" fmla="*/ 2147483647 w 2084"/>
              <a:gd name="T5" fmla="*/ 2147483647 h 450"/>
              <a:gd name="T6" fmla="*/ 2147483647 w 2084"/>
              <a:gd name="T7" fmla="*/ 2147483647 h 450"/>
              <a:gd name="T8" fmla="*/ 2147483647 w 2084"/>
              <a:gd name="T9" fmla="*/ 0 h 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84" h="450">
                <a:moveTo>
                  <a:pt x="4" y="0"/>
                </a:moveTo>
                <a:cubicBezTo>
                  <a:pt x="340" y="0"/>
                  <a:pt x="1776" y="0"/>
                  <a:pt x="2084" y="0"/>
                </a:cubicBezTo>
                <a:cubicBezTo>
                  <a:pt x="2074" y="244"/>
                  <a:pt x="1896" y="326"/>
                  <a:pt x="1608" y="380"/>
                </a:cubicBezTo>
                <a:cubicBezTo>
                  <a:pt x="1278" y="450"/>
                  <a:pt x="282" y="432"/>
                  <a:pt x="4" y="432"/>
                </a:cubicBezTo>
                <a:cubicBezTo>
                  <a:pt x="4" y="187"/>
                  <a:pt x="0" y="234"/>
                  <a:pt x="4" y="0"/>
                </a:cubicBezTo>
                <a:close/>
              </a:path>
            </a:pathLst>
          </a:cu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 dirty="0">
                <a:latin typeface="Arial Black" pitchFamily="34" charset="0"/>
              </a:rPr>
              <a:t>UZ 301 Richtlinie 2022 </a:t>
            </a:r>
          </a:p>
        </p:txBody>
      </p:sp>
      <p:graphicFrame>
        <p:nvGraphicFramePr>
          <p:cNvPr id="1024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18115"/>
              </p:ext>
            </p:extLst>
          </p:nvPr>
        </p:nvGraphicFramePr>
        <p:xfrm>
          <a:off x="777875" y="571500"/>
          <a:ext cx="69723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1" name="Document" r:id="rId4" imgW="9568427" imgH="6271106" progId="Word.Document.8">
                  <p:embed/>
                </p:oleObj>
              </mc:Choice>
              <mc:Fallback>
                <p:oleObj name="Document" r:id="rId4" imgW="9568427" imgH="627110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571500"/>
                        <a:ext cx="6972300" cy="45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6"/>
          <p:cNvSpPr txBox="1">
            <a:spLocks noChangeArrowheads="1"/>
          </p:cNvSpPr>
          <p:nvPr/>
        </p:nvSpPr>
        <p:spPr bwMode="auto">
          <a:xfrm>
            <a:off x="774700" y="5703888"/>
            <a:ext cx="7485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AT" altLang="de-DE"/>
          </a:p>
        </p:txBody>
      </p:sp>
      <p:sp>
        <p:nvSpPr>
          <p:cNvPr id="10249" name="Text Box 7"/>
          <p:cNvSpPr txBox="1">
            <a:spLocks noChangeArrowheads="1"/>
          </p:cNvSpPr>
          <p:nvPr/>
        </p:nvSpPr>
        <p:spPr bwMode="auto">
          <a:xfrm>
            <a:off x="992188" y="5889625"/>
            <a:ext cx="700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AT" altLang="de-DE"/>
          </a:p>
        </p:txBody>
      </p:sp>
      <p:sp>
        <p:nvSpPr>
          <p:cNvPr id="10250" name="Text Box 8"/>
          <p:cNvSpPr txBox="1">
            <a:spLocks noChangeArrowheads="1"/>
          </p:cNvSpPr>
          <p:nvPr/>
        </p:nvSpPr>
        <p:spPr bwMode="auto">
          <a:xfrm>
            <a:off x="171450" y="4630857"/>
            <a:ext cx="8924925" cy="17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300" b="0" u="sng" dirty="0">
                <a:solidFill>
                  <a:srgbClr val="008000"/>
                </a:solidFill>
                <a:latin typeface="Arial" charset="0"/>
              </a:rPr>
              <a:t>Meist ist schon viel vorhanden, etliche Kriterien sind bereits</a:t>
            </a:r>
            <a:r>
              <a:rPr lang="de-AT" altLang="de-DE" sz="2300" b="0" u="sng" dirty="0">
                <a:solidFill>
                  <a:srgbClr val="008000"/>
                </a:solidFill>
              </a:rPr>
              <a:t> </a:t>
            </a:r>
            <a:r>
              <a:rPr lang="de-AT" altLang="de-DE" sz="2300" b="0" u="sng" dirty="0">
                <a:solidFill>
                  <a:srgbClr val="008000"/>
                </a:solidFill>
                <a:latin typeface="Arial" charset="0"/>
              </a:rPr>
              <a:t>erfüllt!</a:t>
            </a:r>
          </a:p>
          <a:p>
            <a:pPr>
              <a:spcBef>
                <a:spcPct val="50000"/>
              </a:spcBef>
            </a:pPr>
            <a:r>
              <a:rPr lang="de-AT" altLang="de-DE" sz="2000" b="0" dirty="0">
                <a:latin typeface="Arial" charset="0"/>
              </a:rPr>
              <a:t>Für die </a:t>
            </a:r>
            <a:r>
              <a:rPr lang="de-AT" altLang="de-DE" sz="2000" dirty="0">
                <a:solidFill>
                  <a:srgbClr val="C00000"/>
                </a:solidFill>
                <a:latin typeface="Arial" charset="0"/>
              </a:rPr>
              <a:t>Erstprüfung</a:t>
            </a:r>
            <a:r>
              <a:rPr lang="de-AT" altLang="de-DE" sz="2000" b="0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de-AT" altLang="de-DE" sz="2000" b="0" dirty="0">
                <a:latin typeface="Arial" charset="0"/>
              </a:rPr>
              <a:t>sind die </a:t>
            </a:r>
            <a:r>
              <a:rPr lang="de-AT" altLang="de-DE" sz="2000" dirty="0">
                <a:solidFill>
                  <a:srgbClr val="C00000"/>
                </a:solidFill>
                <a:latin typeface="Arial" charset="0"/>
              </a:rPr>
              <a:t>roten / </a:t>
            </a:r>
            <a:r>
              <a:rPr lang="de-AT" altLang="de-DE" sz="2000" dirty="0">
                <a:solidFill>
                  <a:srgbClr val="CC0000"/>
                </a:solidFill>
                <a:latin typeface="Arial" charset="0"/>
              </a:rPr>
              <a:t>fett</a:t>
            </a:r>
            <a:r>
              <a:rPr lang="de-AT" altLang="de-DE" sz="2000" dirty="0">
                <a:solidFill>
                  <a:srgbClr val="C00000"/>
                </a:solidFill>
                <a:latin typeface="Arial" charset="0"/>
              </a:rPr>
              <a:t> gedruckten Kriterien-Bereiche</a:t>
            </a:r>
            <a:br>
              <a:rPr lang="de-AT" altLang="de-DE" sz="2000" b="0" dirty="0">
                <a:solidFill>
                  <a:srgbClr val="CC3300"/>
                </a:solidFill>
                <a:latin typeface="Arial" charset="0"/>
              </a:rPr>
            </a:br>
            <a:r>
              <a:rPr lang="de-AT" altLang="de-DE" sz="2000" u="sng" dirty="0">
                <a:solidFill>
                  <a:srgbClr val="C00000"/>
                </a:solidFill>
                <a:latin typeface="Arial" charset="0"/>
              </a:rPr>
              <a:t>und</a:t>
            </a:r>
            <a:r>
              <a:rPr lang="de-AT" altLang="de-DE" sz="2000" b="0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de-AT" altLang="de-DE" sz="2000" b="0" dirty="0">
                <a:latin typeface="Arial" charset="0"/>
              </a:rPr>
              <a:t>3 weitere Bereiche nach Wahl umzusetzen („</a:t>
            </a:r>
            <a:r>
              <a:rPr lang="de-AT" altLang="de-DE" sz="2000" dirty="0">
                <a:latin typeface="Arial" charset="0"/>
              </a:rPr>
              <a:t>Stufenmodell</a:t>
            </a:r>
            <a:r>
              <a:rPr lang="de-AT" altLang="de-DE" sz="2000" b="0" dirty="0">
                <a:latin typeface="Arial" charset="0"/>
              </a:rPr>
              <a:t>“).</a:t>
            </a:r>
            <a:r>
              <a:rPr lang="de-AT" altLang="de-DE" sz="2000" dirty="0">
                <a:latin typeface="Arial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de-AT" altLang="de-DE" sz="2400" dirty="0">
                <a:latin typeface="Arial" charset="0"/>
                <a:hlinkClick r:id="rId6"/>
              </a:rPr>
              <a:t>aktuelle Umweltzeichen-Richtlinie</a:t>
            </a:r>
            <a:endParaRPr lang="de-AT" altLang="de-DE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265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200" b="0" dirty="0">
                <a:latin typeface="Arial" charset="0"/>
              </a:rPr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1638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43F48DE2-08D6-4269-8A3B-9133ED685265}" type="slidenum">
              <a:rPr lang="en-US" altLang="de-DE" sz="1400" b="0" smtClean="0"/>
              <a:pPr/>
              <a:t>9</a:t>
            </a:fld>
            <a:endParaRPr lang="en-US" altLang="de-DE" sz="1400" b="0"/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-30162" y="830440"/>
            <a:ext cx="9383712" cy="5971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Beratung</a:t>
            </a:r>
          </a:p>
          <a:p>
            <a:pPr marL="900000" lvl="1" indent="-432000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zielgruppenspezifische 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Workshops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(Umweltministerium)</a:t>
            </a:r>
          </a:p>
          <a:p>
            <a:pPr marL="900000" lvl="1" indent="-432000">
              <a:spcBef>
                <a:spcPts val="1200"/>
              </a:spcBef>
              <a:buFont typeface="Wingdings" pitchFamily="2" charset="2"/>
              <a:buChar char="§"/>
            </a:pPr>
            <a:r>
              <a:rPr lang="de-DE" altLang="de-DE" sz="2000" dirty="0">
                <a:latin typeface="Arial" charset="0"/>
              </a:rPr>
              <a:t>Empfehlung: UZ 301-Beratung vor Ort </a:t>
            </a:r>
            <a:r>
              <a:rPr lang="de-DE" altLang="de-DE" sz="2000" b="0" dirty="0">
                <a:latin typeface="Arial" charset="0"/>
              </a:rPr>
              <a:t>(</a:t>
            </a:r>
            <a:r>
              <a:rPr lang="de-DE" altLang="de-DE" sz="2000" dirty="0">
                <a:latin typeface="Arial" charset="0"/>
                <a:hlinkClick r:id="rId3"/>
              </a:rPr>
              <a:t>Liste der </a:t>
            </a:r>
            <a:r>
              <a:rPr lang="de-DE" altLang="de-DE" sz="2000" dirty="0" err="1">
                <a:latin typeface="Arial" charset="0"/>
                <a:hlinkClick r:id="rId3"/>
              </a:rPr>
              <a:t>BeraterInnen</a:t>
            </a:r>
            <a:r>
              <a:rPr lang="de-DE" altLang="de-DE" sz="2000" b="0" dirty="0">
                <a:latin typeface="Arial" charset="0"/>
              </a:rPr>
              <a:t>)</a:t>
            </a:r>
            <a:endParaRPr lang="de-DE" altLang="de-DE" sz="1800" b="0" dirty="0">
              <a:latin typeface="Arial" charset="0"/>
              <a:cs typeface="Times New Roman" pitchFamily="18" charset="0"/>
            </a:endParaRPr>
          </a:p>
          <a:p>
            <a:pPr marL="900000" lvl="1" indent="-432000">
              <a:lnSpc>
                <a:spcPct val="135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de-DE" altLang="de-DE" sz="2000" dirty="0">
                <a:latin typeface="Arial" charset="0"/>
                <a:cs typeface="Times New Roman" pitchFamily="18" charset="0"/>
              </a:rPr>
              <a:t>Viele weitere </a:t>
            </a:r>
            <a:r>
              <a:rPr lang="de-DE" altLang="de-DE" sz="2000" dirty="0">
                <a:latin typeface="Arial" charset="0"/>
              </a:rPr>
              <a:t>spezifische 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Möglichkeiten zur Unterstützung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: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+ 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Schulentwicklung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allgemein bzw. SQA (z.B. SCHILF der </a:t>
            </a:r>
            <a:r>
              <a:rPr lang="de-DE" altLang="de-DE" sz="2000" b="0" dirty="0" err="1">
                <a:latin typeface="Arial" charset="0"/>
                <a:cs typeface="Times New Roman" pitchFamily="18" charset="0"/>
              </a:rPr>
              <a:t>PH´s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+ Energieberater/innen (u.a. Landesenergiekoordinator/innen, </a:t>
            </a:r>
            <a:r>
              <a:rPr lang="de-DE" altLang="de-DE" sz="2000" b="0" dirty="0" err="1">
                <a:latin typeface="Arial" charset="0"/>
                <a:cs typeface="Times New Roman" pitchFamily="18" charset="0"/>
              </a:rPr>
              <a:t>EVU´s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   </a:t>
            </a:r>
            <a:r>
              <a:rPr lang="de-DE" altLang="de-DE" sz="2000" dirty="0">
                <a:latin typeface="Arial" charset="0"/>
                <a:cs typeface="Times New Roman" pitchFamily="18" charset="0"/>
                <a:hlinkClick r:id="rId4"/>
              </a:rPr>
              <a:t>www.klimaaktiv.at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(Mobilität, Bauen, Sanieren) </a:t>
            </a:r>
            <a:r>
              <a:rPr lang="de-DE" altLang="de-DE" sz="2000" b="0" dirty="0">
                <a:solidFill>
                  <a:srgbClr val="0000FF"/>
                </a:solidFill>
                <a:latin typeface="Arial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www.komfortlüftung.at</a:t>
            </a:r>
            <a:r>
              <a:rPr lang="de-DE" altLang="de-DE" sz="2000" b="0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   </a:t>
            </a:r>
            <a:r>
              <a:rPr lang="de-DE" altLang="de-DE" sz="2000" dirty="0">
                <a:latin typeface="Arial" charset="0"/>
                <a:cs typeface="Times New Roman" pitchFamily="18" charset="0"/>
                <a:hlinkClick r:id="rId6"/>
              </a:rPr>
              <a:t>www.contracting-portal.at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(meist Bundesschulen)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   </a:t>
            </a:r>
            <a:r>
              <a:rPr lang="de-DE" altLang="de-DE" sz="2000" dirty="0">
                <a:latin typeface="Arial" charset="0"/>
                <a:cs typeface="Times New Roman" pitchFamily="18" charset="0"/>
                <a:hlinkClick r:id="rId7"/>
              </a:rPr>
              <a:t>Bonus-Modelle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(Gemeinde)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+ Abfallberater/innen, Landesabfallverbände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+ </a:t>
            </a:r>
            <a:r>
              <a:rPr lang="de-DE" altLang="de-DE" sz="2000" dirty="0">
                <a:latin typeface="Arial" charset="0"/>
                <a:cs typeface="Times New Roman" pitchFamily="18" charset="0"/>
                <a:hlinkClick r:id="rId8"/>
              </a:rPr>
              <a:t>www.bio-austria.at/schulen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     </a:t>
            </a:r>
            <a:br>
              <a:rPr lang="de-DE" altLang="de-DE" sz="200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+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000" dirty="0">
                <a:latin typeface="Arial" charset="0"/>
                <a:cs typeface="Times New Roman" pitchFamily="18" charset="0"/>
                <a:hlinkClick r:id="rId9"/>
              </a:rPr>
              <a:t>www.auva.at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(u.a. 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Lärm,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Radfahrtraining) </a:t>
            </a:r>
            <a:r>
              <a:rPr lang="de-DE" altLang="de-DE" sz="2000" b="0" dirty="0">
                <a:latin typeface="Arial" charset="0"/>
                <a:cs typeface="Times New Roman" pitchFamily="18" charset="0"/>
                <a:hlinkClick r:id="rId10"/>
              </a:rPr>
              <a:t>www.lernenohnelaerm.at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+ </a:t>
            </a:r>
            <a:r>
              <a:rPr lang="de-DE" altLang="de-DE" sz="2000" dirty="0">
                <a:solidFill>
                  <a:srgbClr val="0000FF"/>
                </a:solidFill>
                <a:latin typeface="Arial" charset="0"/>
                <a:cs typeface="Times New Roman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www.oekorein.at</a:t>
            </a:r>
            <a:r>
              <a:rPr lang="de-DE" altLang="de-DE" sz="2000" b="0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(Reinigungsmittel), </a:t>
            </a:r>
            <a:r>
              <a:rPr lang="de-DE" altLang="de-DE" sz="2000" dirty="0">
                <a:solidFill>
                  <a:srgbClr val="0000FF"/>
                </a:solidFill>
                <a:latin typeface="Arial" charset="0"/>
                <a:cs typeface="Times New Roman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www.va-oekokauf.at</a:t>
            </a: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(Papier)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+ bereits 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ausgezeichnete </a:t>
            </a:r>
            <a:r>
              <a:rPr lang="de-DE" altLang="de-DE" sz="2000" dirty="0">
                <a:latin typeface="Arial" charset="0"/>
              </a:rPr>
              <a:t>UZ-Schulen</a:t>
            </a:r>
            <a:r>
              <a:rPr lang="de-DE" altLang="de-DE" sz="2000" b="0" dirty="0">
                <a:latin typeface="Arial" charset="0"/>
              </a:rPr>
              <a:t>, Projekte, MaturantInnen</a:t>
            </a:r>
            <a:endParaRPr lang="de-DE" altLang="de-DE" sz="2000" b="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>
                <a:latin typeface="Arial Black" pitchFamily="34" charset="0"/>
              </a:rPr>
              <a:t>Umsetzungshilfen 1</a:t>
            </a:r>
          </a:p>
        </p:txBody>
      </p:sp>
    </p:spTree>
    <p:extLst>
      <p:ext uri="{BB962C8B-B14F-4D97-AF65-F5344CB8AC3E}">
        <p14:creationId xmlns:p14="http://schemas.microsoft.com/office/powerpoint/2010/main" val="255495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theme/theme1.xml><?xml version="1.0" encoding="utf-8"?>
<a:theme xmlns:a="http://schemas.openxmlformats.org/drawingml/2006/main" name="Leere Prä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CC"/>
      </a:hlink>
      <a:folHlink>
        <a:srgbClr val="B2B2B2"/>
      </a:folHlink>
    </a:clrScheme>
    <a:fontScheme name="Leere Prä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3114</Words>
  <Application>Microsoft Office PowerPoint</Application>
  <PresentationFormat>Bildschirmpräsentation (4:3)</PresentationFormat>
  <Paragraphs>221</Paragraphs>
  <Slides>15</Slides>
  <Notes>15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Times New Roman</vt:lpstr>
      <vt:lpstr>Wingdings</vt:lpstr>
      <vt:lpstr>Leere Präsentation</vt:lpstr>
      <vt:lpstr>Benutzerdefiniertes Design</vt:lpstr>
      <vt:lpstr>Document</vt:lpstr>
      <vt:lpstr>UZ 301 Österreichisches Umweltzeichen  für Schulen und Pädagogische Hochschulen (Kurzfassung, 15 „Folien“)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VKI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Umweltzeichen für Schulen (30min)</dc:title>
  <dc:creator>Arno Dermutz</dc:creator>
  <cp:lastModifiedBy>Dermutz Arno</cp:lastModifiedBy>
  <cp:revision>987</cp:revision>
  <cp:lastPrinted>2022-09-19T11:08:09Z</cp:lastPrinted>
  <dcterms:created xsi:type="dcterms:W3CDTF">2000-11-27T16:13:13Z</dcterms:created>
  <dcterms:modified xsi:type="dcterms:W3CDTF">2022-09-19T13:24:20Z</dcterms:modified>
</cp:coreProperties>
</file>